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7"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2" r:id="rId17"/>
    <p:sldId id="274" r:id="rId18"/>
    <p:sldId id="275" r:id="rId19"/>
    <p:sldId id="276" r:id="rId20"/>
    <p:sldId id="277" r:id="rId21"/>
    <p:sldId id="278" r:id="rId22"/>
    <p:sldId id="279" r:id="rId23"/>
    <p:sldId id="280" r:id="rId24"/>
    <p:sldId id="281" r:id="rId25"/>
    <p:sldId id="282" r:id="rId26"/>
    <p:sldId id="283" r:id="rId2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p:scale>
          <a:sx n="75" d="100"/>
          <a:sy n="75" d="100"/>
        </p:scale>
        <p:origin x="1896" y="9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ru-RU" smtClean="0"/>
              <a:t>Образец заголовка</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22DBD4B6-61B1-4494-BF1F-900F089CA62B}" type="datetimeFigureOut">
              <a:rPr lang="ru-RU" smtClean="0"/>
              <a:t>15.03.2023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30B68593-916E-4BE9-A458-402116B284AE}" type="slidenum">
              <a:rPr lang="ru-RU" smtClean="0"/>
              <a:t>‹#›</a:t>
            </a:fld>
            <a:endParaRPr lang="ru-RU"/>
          </a:p>
        </p:txBody>
      </p:sp>
    </p:spTree>
    <p:extLst>
      <p:ext uri="{BB962C8B-B14F-4D97-AF65-F5344CB8AC3E}">
        <p14:creationId xmlns:p14="http://schemas.microsoft.com/office/powerpoint/2010/main" val="20789949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22DBD4B6-61B1-4494-BF1F-900F089CA62B}" type="datetimeFigureOut">
              <a:rPr lang="ru-RU" smtClean="0"/>
              <a:t>15.03.2023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30B68593-916E-4BE9-A458-402116B284AE}" type="slidenum">
              <a:rPr lang="ru-RU" smtClean="0"/>
              <a:t>‹#›</a:t>
            </a:fld>
            <a:endParaRPr lang="ru-RU"/>
          </a:p>
        </p:txBody>
      </p:sp>
    </p:spTree>
    <p:extLst>
      <p:ext uri="{BB962C8B-B14F-4D97-AF65-F5344CB8AC3E}">
        <p14:creationId xmlns:p14="http://schemas.microsoft.com/office/powerpoint/2010/main" val="6955020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ru-RU" smtClean="0"/>
              <a:t>Образец заголовка</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22DBD4B6-61B1-4494-BF1F-900F089CA62B}" type="datetimeFigureOut">
              <a:rPr lang="ru-RU" smtClean="0"/>
              <a:t>15.03.2023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30B68593-916E-4BE9-A458-402116B284AE}" type="slidenum">
              <a:rPr lang="ru-RU" smtClean="0"/>
              <a:t>‹#›</a:t>
            </a:fld>
            <a:endParaRPr lang="ru-RU"/>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86550451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22DBD4B6-61B1-4494-BF1F-900F089CA62B}" type="datetimeFigureOut">
              <a:rPr lang="ru-RU" smtClean="0"/>
              <a:t>15.03.2023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30B68593-916E-4BE9-A458-402116B284AE}" type="slidenum">
              <a:rPr lang="ru-RU" smtClean="0"/>
              <a:t>‹#›</a:t>
            </a:fld>
            <a:endParaRPr lang="ru-RU"/>
          </a:p>
        </p:txBody>
      </p:sp>
    </p:spTree>
    <p:extLst>
      <p:ext uri="{BB962C8B-B14F-4D97-AF65-F5344CB8AC3E}">
        <p14:creationId xmlns:p14="http://schemas.microsoft.com/office/powerpoint/2010/main" val="5582993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Цитата карточки имени">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ru-RU" smtClean="0"/>
              <a:t>Образец заголовка</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22DBD4B6-61B1-4494-BF1F-900F089CA62B}" type="datetimeFigureOut">
              <a:rPr lang="ru-RU" smtClean="0"/>
              <a:t>15.03.2023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30B68593-916E-4BE9-A458-402116B284AE}" type="slidenum">
              <a:rPr lang="ru-RU" smtClean="0"/>
              <a:t>‹#›</a:t>
            </a:fld>
            <a:endParaRPr lang="ru-RU"/>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54981445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Истина или ложь">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ru-RU" smtClean="0"/>
              <a:t>Образец заголовка</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22DBD4B6-61B1-4494-BF1F-900F089CA62B}" type="datetimeFigureOut">
              <a:rPr lang="ru-RU" smtClean="0"/>
              <a:t>15.03.2023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30B68593-916E-4BE9-A458-402116B284AE}" type="slidenum">
              <a:rPr lang="ru-RU" smtClean="0"/>
              <a:t>‹#›</a:t>
            </a:fld>
            <a:endParaRPr lang="ru-RU"/>
          </a:p>
        </p:txBody>
      </p:sp>
    </p:spTree>
    <p:extLst>
      <p:ext uri="{BB962C8B-B14F-4D97-AF65-F5344CB8AC3E}">
        <p14:creationId xmlns:p14="http://schemas.microsoft.com/office/powerpoint/2010/main" val="213410705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22DBD4B6-61B1-4494-BF1F-900F089CA62B}" type="datetimeFigureOut">
              <a:rPr lang="ru-RU" smtClean="0"/>
              <a:t>15.03.2023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30B68593-916E-4BE9-A458-402116B284AE}" type="slidenum">
              <a:rPr lang="ru-RU" smtClean="0"/>
              <a:t>‹#›</a:t>
            </a:fld>
            <a:endParaRPr lang="ru-RU"/>
          </a:p>
        </p:txBody>
      </p:sp>
    </p:spTree>
    <p:extLst>
      <p:ext uri="{BB962C8B-B14F-4D97-AF65-F5344CB8AC3E}">
        <p14:creationId xmlns:p14="http://schemas.microsoft.com/office/powerpoint/2010/main" val="216174115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22DBD4B6-61B1-4494-BF1F-900F089CA62B}" type="datetimeFigureOut">
              <a:rPr lang="ru-RU" smtClean="0"/>
              <a:t>15.03.2023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30B68593-916E-4BE9-A458-402116B284AE}" type="slidenum">
              <a:rPr lang="ru-RU" smtClean="0"/>
              <a:t>‹#›</a:t>
            </a:fld>
            <a:endParaRPr lang="ru-RU"/>
          </a:p>
        </p:txBody>
      </p:sp>
    </p:spTree>
    <p:extLst>
      <p:ext uri="{BB962C8B-B14F-4D97-AF65-F5344CB8AC3E}">
        <p14:creationId xmlns:p14="http://schemas.microsoft.com/office/powerpoint/2010/main" val="19203278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22DBD4B6-61B1-4494-BF1F-900F089CA62B}" type="datetimeFigureOut">
              <a:rPr lang="ru-RU" smtClean="0"/>
              <a:t>15.03.2023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30B68593-916E-4BE9-A458-402116B284AE}" type="slidenum">
              <a:rPr lang="ru-RU" smtClean="0"/>
              <a:t>‹#›</a:t>
            </a:fld>
            <a:endParaRPr lang="ru-RU"/>
          </a:p>
        </p:txBody>
      </p:sp>
    </p:spTree>
    <p:extLst>
      <p:ext uri="{BB962C8B-B14F-4D97-AF65-F5344CB8AC3E}">
        <p14:creationId xmlns:p14="http://schemas.microsoft.com/office/powerpoint/2010/main" val="18884650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22DBD4B6-61B1-4494-BF1F-900F089CA62B}" type="datetimeFigureOut">
              <a:rPr lang="ru-RU" smtClean="0"/>
              <a:t>15.03.2023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30B68593-916E-4BE9-A458-402116B284AE}" type="slidenum">
              <a:rPr lang="ru-RU" smtClean="0"/>
              <a:t>‹#›</a:t>
            </a:fld>
            <a:endParaRPr lang="ru-RU"/>
          </a:p>
        </p:txBody>
      </p:sp>
    </p:spTree>
    <p:extLst>
      <p:ext uri="{BB962C8B-B14F-4D97-AF65-F5344CB8AC3E}">
        <p14:creationId xmlns:p14="http://schemas.microsoft.com/office/powerpoint/2010/main" val="39651941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22DBD4B6-61B1-4494-BF1F-900F089CA62B}" type="datetimeFigureOut">
              <a:rPr lang="ru-RU" smtClean="0"/>
              <a:t>15.03.2023</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30B68593-916E-4BE9-A458-402116B284AE}" type="slidenum">
              <a:rPr lang="ru-RU" smtClean="0"/>
              <a:t>‹#›</a:t>
            </a:fld>
            <a:endParaRPr lang="ru-RU"/>
          </a:p>
        </p:txBody>
      </p:sp>
    </p:spTree>
    <p:extLst>
      <p:ext uri="{BB962C8B-B14F-4D97-AF65-F5344CB8AC3E}">
        <p14:creationId xmlns:p14="http://schemas.microsoft.com/office/powerpoint/2010/main" val="11139856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smtClean="0"/>
              <a:t>Образец заголовка</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22DBD4B6-61B1-4494-BF1F-900F089CA62B}" type="datetimeFigureOut">
              <a:rPr lang="ru-RU" smtClean="0"/>
              <a:t>15.03.2023</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30B68593-916E-4BE9-A458-402116B284AE}" type="slidenum">
              <a:rPr lang="ru-RU" smtClean="0"/>
              <a:t>‹#›</a:t>
            </a:fld>
            <a:endParaRPr lang="ru-RU"/>
          </a:p>
        </p:txBody>
      </p:sp>
    </p:spTree>
    <p:extLst>
      <p:ext uri="{BB962C8B-B14F-4D97-AF65-F5344CB8AC3E}">
        <p14:creationId xmlns:p14="http://schemas.microsoft.com/office/powerpoint/2010/main" val="39711196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22DBD4B6-61B1-4494-BF1F-900F089CA62B}" type="datetimeFigureOut">
              <a:rPr lang="ru-RU" smtClean="0"/>
              <a:t>15.03.2023</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30B68593-916E-4BE9-A458-402116B284AE}" type="slidenum">
              <a:rPr lang="ru-RU" smtClean="0"/>
              <a:t>‹#›</a:t>
            </a:fld>
            <a:endParaRPr lang="ru-RU"/>
          </a:p>
        </p:txBody>
      </p:sp>
    </p:spTree>
    <p:extLst>
      <p:ext uri="{BB962C8B-B14F-4D97-AF65-F5344CB8AC3E}">
        <p14:creationId xmlns:p14="http://schemas.microsoft.com/office/powerpoint/2010/main" val="24435900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2DBD4B6-61B1-4494-BF1F-900F089CA62B}" type="datetimeFigureOut">
              <a:rPr lang="ru-RU" smtClean="0"/>
              <a:t>15.03.2023</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30B68593-916E-4BE9-A458-402116B284AE}" type="slidenum">
              <a:rPr lang="ru-RU" smtClean="0"/>
              <a:t>‹#›</a:t>
            </a:fld>
            <a:endParaRPr lang="ru-RU"/>
          </a:p>
        </p:txBody>
      </p:sp>
    </p:spTree>
    <p:extLst>
      <p:ext uri="{BB962C8B-B14F-4D97-AF65-F5344CB8AC3E}">
        <p14:creationId xmlns:p14="http://schemas.microsoft.com/office/powerpoint/2010/main" val="3721141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ru-RU" smtClean="0"/>
              <a:t>Образец заголовка</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ru-RU" smtClean="0"/>
              <a:t>Образец текста</a:t>
            </a:r>
          </a:p>
        </p:txBody>
      </p:sp>
      <p:sp>
        <p:nvSpPr>
          <p:cNvPr id="5" name="Date Placeholder 4"/>
          <p:cNvSpPr>
            <a:spLocks noGrp="1"/>
          </p:cNvSpPr>
          <p:nvPr>
            <p:ph type="dt" sz="half" idx="10"/>
          </p:nvPr>
        </p:nvSpPr>
        <p:spPr/>
        <p:txBody>
          <a:bodyPr/>
          <a:lstStyle/>
          <a:p>
            <a:fld id="{22DBD4B6-61B1-4494-BF1F-900F089CA62B}" type="datetimeFigureOut">
              <a:rPr lang="ru-RU" smtClean="0"/>
              <a:t>15.03.2023</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30B68593-916E-4BE9-A458-402116B284AE}" type="slidenum">
              <a:rPr lang="ru-RU" smtClean="0"/>
              <a:t>‹#›</a:t>
            </a:fld>
            <a:endParaRPr lang="ru-RU"/>
          </a:p>
        </p:txBody>
      </p:sp>
    </p:spTree>
    <p:extLst>
      <p:ext uri="{BB962C8B-B14F-4D97-AF65-F5344CB8AC3E}">
        <p14:creationId xmlns:p14="http://schemas.microsoft.com/office/powerpoint/2010/main" val="27923351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30B68593-916E-4BE9-A458-402116B284AE}" type="slidenum">
              <a:rPr lang="ru-RU" smtClean="0"/>
              <a:t>‹#›</a:t>
            </a:fld>
            <a:endParaRPr lang="ru-RU"/>
          </a:p>
        </p:txBody>
      </p:sp>
      <p:sp>
        <p:nvSpPr>
          <p:cNvPr id="5" name="Date Placeholder 4"/>
          <p:cNvSpPr>
            <a:spLocks noGrp="1"/>
          </p:cNvSpPr>
          <p:nvPr>
            <p:ph type="dt" sz="half" idx="10"/>
          </p:nvPr>
        </p:nvSpPr>
        <p:spPr/>
        <p:txBody>
          <a:bodyPr/>
          <a:lstStyle/>
          <a:p>
            <a:fld id="{22DBD4B6-61B1-4494-BF1F-900F089CA62B}" type="datetimeFigureOut">
              <a:rPr lang="ru-RU" smtClean="0"/>
              <a:t>15.03.2023</a:t>
            </a:fld>
            <a:endParaRPr lang="ru-RU"/>
          </a:p>
        </p:txBody>
      </p:sp>
    </p:spTree>
    <p:extLst>
      <p:ext uri="{BB962C8B-B14F-4D97-AF65-F5344CB8AC3E}">
        <p14:creationId xmlns:p14="http://schemas.microsoft.com/office/powerpoint/2010/main" val="10845341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22DBD4B6-61B1-4494-BF1F-900F089CA62B}" type="datetimeFigureOut">
              <a:rPr lang="ru-RU" smtClean="0"/>
              <a:t>15.03.2023</a:t>
            </a:fld>
            <a:endParaRPr lang="ru-RU"/>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ru-RU"/>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30B68593-916E-4BE9-A458-402116B284AE}" type="slidenum">
              <a:rPr lang="ru-RU" smtClean="0"/>
              <a:t>‹#›</a:t>
            </a:fld>
            <a:endParaRPr lang="ru-RU"/>
          </a:p>
        </p:txBody>
      </p:sp>
    </p:spTree>
    <p:extLst>
      <p:ext uri="{BB962C8B-B14F-4D97-AF65-F5344CB8AC3E}">
        <p14:creationId xmlns:p14="http://schemas.microsoft.com/office/powerpoint/2010/main" val="2798982093"/>
      </p:ext>
    </p:extLst>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 id="2147483689" r:id="rId12"/>
    <p:sldLayoutId id="2147483690" r:id="rId13"/>
    <p:sldLayoutId id="2147483691" r:id="rId14"/>
    <p:sldLayoutId id="2147483692" r:id="rId15"/>
    <p:sldLayoutId id="2147483693"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0" y="2404534"/>
            <a:ext cx="9867900" cy="1646302"/>
          </a:xfrm>
        </p:spPr>
        <p:txBody>
          <a:bodyPr/>
          <a:lstStyle/>
          <a:p>
            <a:r>
              <a:rPr lang="ru-RU" dirty="0" smtClean="0"/>
              <a:t>Проект </a:t>
            </a:r>
            <a:r>
              <a:rPr lang="ru-RU" dirty="0"/>
              <a:t>«История технологии программирования»</a:t>
            </a:r>
            <a:endParaRPr lang="ru-RU" dirty="0"/>
          </a:p>
        </p:txBody>
      </p:sp>
      <p:sp>
        <p:nvSpPr>
          <p:cNvPr id="3" name="Подзаголовок 2"/>
          <p:cNvSpPr>
            <a:spLocks noGrp="1"/>
          </p:cNvSpPr>
          <p:nvPr>
            <p:ph type="subTitle" idx="1"/>
          </p:nvPr>
        </p:nvSpPr>
        <p:spPr/>
        <p:txBody>
          <a:bodyPr/>
          <a:lstStyle/>
          <a:p>
            <a:r>
              <a:rPr lang="ru-RU" dirty="0" smtClean="0"/>
              <a:t>Подготовил Бордунов Сергей 8А класс</a:t>
            </a:r>
          </a:p>
          <a:p>
            <a:r>
              <a:rPr lang="ru-RU" dirty="0"/>
              <a:t>Руководитель</a:t>
            </a:r>
            <a:r>
              <a:rPr lang="ru-RU" dirty="0" smtClean="0"/>
              <a:t>: Тимур </a:t>
            </a:r>
            <a:r>
              <a:rPr lang="ru-RU" dirty="0" err="1" smtClean="0"/>
              <a:t>Алдарович</a:t>
            </a:r>
            <a:r>
              <a:rPr lang="ru-RU" dirty="0" smtClean="0"/>
              <a:t> </a:t>
            </a:r>
            <a:r>
              <a:rPr lang="ru-RU" smtClean="0"/>
              <a:t>Авидын</a:t>
            </a:r>
            <a:endParaRPr lang="ru-RU" dirty="0"/>
          </a:p>
        </p:txBody>
      </p:sp>
    </p:spTree>
    <p:extLst>
      <p:ext uri="{BB962C8B-B14F-4D97-AF65-F5344CB8AC3E}">
        <p14:creationId xmlns:p14="http://schemas.microsoft.com/office/powerpoint/2010/main" val="412459290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Теория</a:t>
            </a:r>
            <a:endParaRPr lang="ru-RU" dirty="0"/>
          </a:p>
        </p:txBody>
      </p:sp>
      <p:sp>
        <p:nvSpPr>
          <p:cNvPr id="3" name="Объект 2"/>
          <p:cNvSpPr>
            <a:spLocks noGrp="1"/>
          </p:cNvSpPr>
          <p:nvPr>
            <p:ph idx="1"/>
          </p:nvPr>
        </p:nvSpPr>
        <p:spPr/>
        <p:txBody>
          <a:bodyPr>
            <a:normAutofit fontScale="77500" lnSpcReduction="20000"/>
          </a:bodyPr>
          <a:lstStyle/>
          <a:p>
            <a:r>
              <a:rPr lang="ru-RU" b="1" dirty="0"/>
              <a:t>1957</a:t>
            </a:r>
            <a:r>
              <a:rPr lang="ru-RU" dirty="0"/>
              <a:t> год - IBM разработала FORTRAN (Название </a:t>
            </a:r>
            <a:r>
              <a:rPr lang="ru-RU" dirty="0" err="1"/>
              <a:t>Fortran</a:t>
            </a:r>
            <a:r>
              <a:rPr lang="ru-RU" dirty="0"/>
              <a:t> является сокращением от </a:t>
            </a:r>
            <a:r>
              <a:rPr lang="ru-RU" dirty="0" err="1"/>
              <a:t>FORmula</a:t>
            </a:r>
            <a:r>
              <a:rPr lang="ru-RU" dirty="0"/>
              <a:t> </a:t>
            </a:r>
            <a:r>
              <a:rPr lang="ru-RU" dirty="0" err="1"/>
              <a:t>TRANslator</a:t>
            </a:r>
            <a:r>
              <a:rPr lang="ru-RU" dirty="0"/>
              <a:t> (формульный транслятор)), первый высокоуровневый язык программирования, который позволял программистам писать код на более простых и понятных языках, вместо того, чтобы писать машинный код.</a:t>
            </a:r>
          </a:p>
          <a:p>
            <a:r>
              <a:rPr lang="ru-RU" dirty="0"/>
              <a:t>•	</a:t>
            </a:r>
            <a:r>
              <a:rPr lang="ru-RU" b="1" dirty="0"/>
              <a:t>1960</a:t>
            </a:r>
            <a:r>
              <a:rPr lang="ru-RU" dirty="0"/>
              <a:t> год – ALGOL (</a:t>
            </a:r>
            <a:r>
              <a:rPr lang="ru-RU" dirty="0" err="1"/>
              <a:t>algorithmic</a:t>
            </a:r>
            <a:r>
              <a:rPr lang="ru-RU" dirty="0"/>
              <a:t> </a:t>
            </a:r>
            <a:r>
              <a:rPr lang="ru-RU" dirty="0" err="1"/>
              <a:t>language</a:t>
            </a:r>
            <a:r>
              <a:rPr lang="ru-RU" dirty="0"/>
              <a:t>) был разработан как международный язык программирования, чтобы стандартизировать и упростить процесс программирования. Он стал предшественником языков программирования, таких как </a:t>
            </a:r>
            <a:r>
              <a:rPr lang="ru-RU" dirty="0" err="1"/>
              <a:t>Pascal</a:t>
            </a:r>
            <a:r>
              <a:rPr lang="ru-RU" dirty="0"/>
              <a:t> и C.</a:t>
            </a:r>
          </a:p>
          <a:p>
            <a:r>
              <a:rPr lang="ru-RU" dirty="0"/>
              <a:t>•	В последующие годы наблюдался резкий рост интереса к программированию, и в 1970 году был разработан язык </a:t>
            </a:r>
            <a:r>
              <a:rPr lang="ru-RU" dirty="0" err="1"/>
              <a:t>Pascal</a:t>
            </a:r>
            <a:r>
              <a:rPr lang="ru-RU" dirty="0"/>
              <a:t>, который стал одним из наиболее популярных языков для обучения программированию в учебных заведениях. </a:t>
            </a:r>
          </a:p>
          <a:p>
            <a:r>
              <a:rPr lang="ru-RU" dirty="0"/>
              <a:t>•	В 1980-е годы резко </a:t>
            </a:r>
            <a:r>
              <a:rPr lang="ru-RU" dirty="0" smtClean="0"/>
              <a:t>возросла роль </a:t>
            </a:r>
            <a:r>
              <a:rPr lang="ru-RU" dirty="0"/>
              <a:t>персональных компьютеров, что привело к созданию новых языков программирования, таких как C++ и </a:t>
            </a:r>
            <a:r>
              <a:rPr lang="ru-RU" dirty="0" err="1"/>
              <a:t>Objective</a:t>
            </a:r>
            <a:r>
              <a:rPr lang="ru-RU" dirty="0"/>
              <a:t>-C. Они позволяли создавать более сложные программы с графическим интерфейсом, а также использовать объектно-ориентированный подход к программированию.</a:t>
            </a:r>
          </a:p>
          <a:p>
            <a:r>
              <a:rPr lang="ru-RU" dirty="0"/>
              <a:t>В 1990-е годы интернет начал активно развиваться, что привело к созданию языков программирования, которые специально предназначены для работы с сетью. Одним из таких языков стал </a:t>
            </a:r>
            <a:r>
              <a:rPr lang="ru-RU" dirty="0" err="1"/>
              <a:t>JavaScript</a:t>
            </a:r>
            <a:r>
              <a:rPr lang="ru-RU" dirty="0"/>
              <a:t>, который стал широко использоваться для создания динамических веб-сайтов. </a:t>
            </a:r>
          </a:p>
        </p:txBody>
      </p:sp>
    </p:spTree>
    <p:extLst>
      <p:ext uri="{BB962C8B-B14F-4D97-AF65-F5344CB8AC3E}">
        <p14:creationId xmlns:p14="http://schemas.microsoft.com/office/powerpoint/2010/main" val="107713432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Теория</a:t>
            </a:r>
            <a:endParaRPr lang="ru-RU" dirty="0"/>
          </a:p>
        </p:txBody>
      </p:sp>
      <p:sp>
        <p:nvSpPr>
          <p:cNvPr id="3" name="Объект 2"/>
          <p:cNvSpPr>
            <a:spLocks noGrp="1"/>
          </p:cNvSpPr>
          <p:nvPr>
            <p:ph idx="1"/>
          </p:nvPr>
        </p:nvSpPr>
        <p:spPr/>
        <p:txBody>
          <a:bodyPr>
            <a:normAutofit fontScale="85000" lnSpcReduction="20000"/>
          </a:bodyPr>
          <a:lstStyle/>
          <a:p>
            <a:r>
              <a:rPr lang="ru-RU" b="1" u="sng" dirty="0"/>
              <a:t>1.2 Современные языки программирования</a:t>
            </a:r>
            <a:endParaRPr lang="ru-RU" dirty="0"/>
          </a:p>
          <a:p>
            <a:r>
              <a:rPr lang="ru-RU" dirty="0"/>
              <a:t>Сегодня существует огромное количество различных языков программирования, каждый из которых предназначен для выполнения определенных задач. Некоторые из них используются для создания веб-приложений, другие - для научных расчетов, а </a:t>
            </a:r>
            <a:r>
              <a:rPr lang="ru-RU" dirty="0" smtClean="0"/>
              <a:t>еще </a:t>
            </a:r>
            <a:r>
              <a:rPr lang="ru-RU" dirty="0"/>
              <a:t>- для создания мобильных приложений.</a:t>
            </a:r>
          </a:p>
          <a:p>
            <a:r>
              <a:rPr lang="ru-RU" dirty="0"/>
              <a:t>Одним из </a:t>
            </a:r>
            <a:r>
              <a:rPr lang="ru-RU" dirty="0" smtClean="0"/>
              <a:t>самых </a:t>
            </a:r>
            <a:r>
              <a:rPr lang="ru-RU" dirty="0"/>
              <a:t>популярных языков программирования является </a:t>
            </a:r>
            <a:r>
              <a:rPr lang="ru-RU" dirty="0" err="1"/>
              <a:t>Java</a:t>
            </a:r>
            <a:r>
              <a:rPr lang="ru-RU" dirty="0"/>
              <a:t>, разработанный компанией </a:t>
            </a:r>
            <a:r>
              <a:rPr lang="ru-RU" dirty="0" err="1"/>
              <a:t>Sun</a:t>
            </a:r>
            <a:r>
              <a:rPr lang="ru-RU" dirty="0"/>
              <a:t> </a:t>
            </a:r>
            <a:r>
              <a:rPr lang="ru-RU" dirty="0" err="1"/>
              <a:t>Microsystems</a:t>
            </a:r>
            <a:r>
              <a:rPr lang="ru-RU" dirty="0"/>
              <a:t> (</a:t>
            </a:r>
            <a:r>
              <a:rPr lang="en-US" dirty="0"/>
              <a:t>SUN</a:t>
            </a:r>
            <a:r>
              <a:rPr lang="ru-RU" dirty="0"/>
              <a:t> - </a:t>
            </a:r>
            <a:r>
              <a:rPr lang="ru-RU" dirty="0" err="1"/>
              <a:t>Stanford</a:t>
            </a:r>
            <a:r>
              <a:rPr lang="ru-RU" dirty="0"/>
              <a:t> </a:t>
            </a:r>
            <a:r>
              <a:rPr lang="ru-RU" dirty="0" err="1"/>
              <a:t>University</a:t>
            </a:r>
            <a:r>
              <a:rPr lang="ru-RU" dirty="0"/>
              <a:t> </a:t>
            </a:r>
            <a:r>
              <a:rPr lang="ru-RU" dirty="0" err="1"/>
              <a:t>Networks</a:t>
            </a:r>
            <a:r>
              <a:rPr lang="ru-RU" dirty="0"/>
              <a:t>) в 1995 году. </a:t>
            </a:r>
            <a:r>
              <a:rPr lang="ru-RU" dirty="0" err="1"/>
              <a:t>Java</a:t>
            </a:r>
            <a:r>
              <a:rPr lang="ru-RU" dirty="0"/>
              <a:t> используется для создания приложений для компьютеров и мобильных устройств, а также для создания веб-приложений.</a:t>
            </a:r>
          </a:p>
          <a:p>
            <a:r>
              <a:rPr lang="ru-RU" dirty="0"/>
              <a:t>Еще одним популярным языком программирования является </a:t>
            </a:r>
            <a:r>
              <a:rPr lang="ru-RU" dirty="0" err="1"/>
              <a:t>Python</a:t>
            </a:r>
            <a:r>
              <a:rPr lang="ru-RU" dirty="0"/>
              <a:t>, который был разработан в конце 1980-х годов. </a:t>
            </a:r>
            <a:r>
              <a:rPr lang="ru-RU" dirty="0" err="1"/>
              <a:t>Python</a:t>
            </a:r>
            <a:r>
              <a:rPr lang="ru-RU" dirty="0"/>
              <a:t> используется для создания приложений в области машинного обучения, научных исследований, веб-приложений и многого другого</a:t>
            </a:r>
            <a:r>
              <a:rPr lang="ru-RU" dirty="0" smtClean="0"/>
              <a:t>.</a:t>
            </a:r>
          </a:p>
          <a:p>
            <a:r>
              <a:rPr lang="ru-RU" dirty="0" err="1"/>
              <a:t>JavaScript</a:t>
            </a:r>
            <a:r>
              <a:rPr lang="ru-RU" dirty="0"/>
              <a:t> – тоже довольно популярный язык программирования, который используется для создания динамических и интерактивных веб-страниц. Он был создан компанией </a:t>
            </a:r>
            <a:r>
              <a:rPr lang="ru-RU" dirty="0" err="1"/>
              <a:t>Netscape</a:t>
            </a:r>
            <a:r>
              <a:rPr lang="ru-RU" dirty="0"/>
              <a:t> в 1995 году и быстро стал одним из самых популярных языков программирования в веб-разработке</a:t>
            </a:r>
            <a:r>
              <a:rPr lang="ru-RU" dirty="0" smtClean="0"/>
              <a:t>.</a:t>
            </a:r>
            <a:endParaRPr lang="ru-RU" dirty="0"/>
          </a:p>
        </p:txBody>
      </p:sp>
    </p:spTree>
    <p:extLst>
      <p:ext uri="{BB962C8B-B14F-4D97-AF65-F5344CB8AC3E}">
        <p14:creationId xmlns:p14="http://schemas.microsoft.com/office/powerpoint/2010/main" val="192413669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Теория</a:t>
            </a:r>
            <a:endParaRPr lang="ru-RU" dirty="0"/>
          </a:p>
        </p:txBody>
      </p:sp>
      <p:sp>
        <p:nvSpPr>
          <p:cNvPr id="3" name="Объект 2"/>
          <p:cNvSpPr>
            <a:spLocks noGrp="1"/>
          </p:cNvSpPr>
          <p:nvPr>
            <p:ph idx="1"/>
          </p:nvPr>
        </p:nvSpPr>
        <p:spPr/>
        <p:txBody>
          <a:bodyPr>
            <a:normAutofit fontScale="85000" lnSpcReduction="10000"/>
          </a:bodyPr>
          <a:lstStyle/>
          <a:p>
            <a:r>
              <a:rPr lang="ru-RU" dirty="0"/>
              <a:t>Существуют также специализированные языки программирования, которые используются для конкретных задач. Например, SQL (</a:t>
            </a:r>
            <a:r>
              <a:rPr lang="ru-RU" dirty="0" err="1"/>
              <a:t>Structured</a:t>
            </a:r>
            <a:r>
              <a:rPr lang="ru-RU" dirty="0"/>
              <a:t> </a:t>
            </a:r>
            <a:r>
              <a:rPr lang="ru-RU" dirty="0" err="1"/>
              <a:t>Query</a:t>
            </a:r>
            <a:r>
              <a:rPr lang="ru-RU" dirty="0"/>
              <a:t> </a:t>
            </a:r>
            <a:r>
              <a:rPr lang="ru-RU" dirty="0" err="1"/>
              <a:t>Language</a:t>
            </a:r>
            <a:r>
              <a:rPr lang="ru-RU" dirty="0"/>
              <a:t>) используется для работы с базами данных, а MATLAB (</a:t>
            </a:r>
            <a:r>
              <a:rPr lang="en-US" dirty="0"/>
              <a:t>Matrix Laboratory</a:t>
            </a:r>
            <a:r>
              <a:rPr lang="ru-RU" dirty="0"/>
              <a:t>) - для научных вычислений.</a:t>
            </a:r>
          </a:p>
          <a:p>
            <a:r>
              <a:rPr lang="ru-RU" dirty="0"/>
              <a:t>Как уже упоминалось, на заре программирования основным языком программирования был ассемблер, но с развитием вычислительной техники и появлением новых задач возникла необходимость в более высокоуровневых языках программирования. Первым языком, который отвечал этим требованиям, стал Фортран (</a:t>
            </a:r>
            <a:r>
              <a:rPr lang="ru-RU" dirty="0" err="1"/>
              <a:t>FORmula</a:t>
            </a:r>
            <a:r>
              <a:rPr lang="ru-RU" dirty="0"/>
              <a:t> </a:t>
            </a:r>
            <a:r>
              <a:rPr lang="ru-RU" dirty="0" err="1"/>
              <a:t>TRANslation</a:t>
            </a:r>
            <a:r>
              <a:rPr lang="ru-RU" dirty="0"/>
              <a:t>), созданный в 1957 году Джоном Бэкусом и его коллегами в IBM. Он предназначался для численных расчетов и операций с матрицами. Фортран имел удобный синтаксис, позволяющий описывать математические формулы так же, как их записывают на бумаге, и автоматически переводил их в машинный код, что значительно ускоряло процесс программирования.</a:t>
            </a:r>
          </a:p>
          <a:p>
            <a:r>
              <a:rPr lang="ru-RU" dirty="0"/>
              <a:t>Следующим значительным языком стал COBOL (</a:t>
            </a:r>
            <a:r>
              <a:rPr lang="ru-RU" dirty="0" err="1"/>
              <a:t>COmmon</a:t>
            </a:r>
            <a:r>
              <a:rPr lang="ru-RU" dirty="0"/>
              <a:t> </a:t>
            </a:r>
            <a:r>
              <a:rPr lang="ru-RU" dirty="0" err="1"/>
              <a:t>Business-Oriented</a:t>
            </a:r>
            <a:r>
              <a:rPr lang="ru-RU" dirty="0"/>
              <a:t> </a:t>
            </a:r>
            <a:r>
              <a:rPr lang="ru-RU" dirty="0" err="1"/>
              <a:t>Language</a:t>
            </a:r>
            <a:r>
              <a:rPr lang="ru-RU" dirty="0"/>
              <a:t>), созданный в 1959 году. Он предназначался для решения бизнес-задач, таких как учет и финансовые расчеты. COBOL имел схожий с английским язык синтаксис, что делало его более понятным для бизнес-специалистов, которые не имели опыта в программировании</a:t>
            </a:r>
            <a:r>
              <a:rPr lang="ru-RU" dirty="0" smtClean="0"/>
              <a:t>.</a:t>
            </a:r>
          </a:p>
        </p:txBody>
      </p:sp>
    </p:spTree>
    <p:extLst>
      <p:ext uri="{BB962C8B-B14F-4D97-AF65-F5344CB8AC3E}">
        <p14:creationId xmlns:p14="http://schemas.microsoft.com/office/powerpoint/2010/main" val="98904435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Теория</a:t>
            </a:r>
            <a:endParaRPr lang="ru-RU" dirty="0"/>
          </a:p>
        </p:txBody>
      </p:sp>
      <p:sp>
        <p:nvSpPr>
          <p:cNvPr id="3" name="Объект 2"/>
          <p:cNvSpPr>
            <a:spLocks noGrp="1"/>
          </p:cNvSpPr>
          <p:nvPr>
            <p:ph idx="1"/>
          </p:nvPr>
        </p:nvSpPr>
        <p:spPr/>
        <p:txBody>
          <a:bodyPr>
            <a:normAutofit fontScale="92500" lnSpcReduction="20000"/>
          </a:bodyPr>
          <a:lstStyle/>
          <a:p>
            <a:r>
              <a:rPr lang="ru-RU" dirty="0"/>
              <a:t>Другим важным моментом в истории технологии программирования было появление языка С, созданного в 1972 году в </a:t>
            </a:r>
            <a:r>
              <a:rPr lang="ru-RU" dirty="0" err="1"/>
              <a:t>Bell</a:t>
            </a:r>
            <a:r>
              <a:rPr lang="ru-RU" dirty="0"/>
              <a:t> </a:t>
            </a:r>
            <a:r>
              <a:rPr lang="ru-RU" dirty="0" err="1"/>
              <a:t>Labs</a:t>
            </a:r>
            <a:r>
              <a:rPr lang="ru-RU" dirty="0"/>
              <a:t>. Этот язык программирования имел низкоуровневый синтаксис, позволяющий написать программы, которые могут быть скомпилированы в машинный код с небольшими потерями производительности. С языком С связаны такие важные события, как создание операционной системы UNIX и разработка языка С++, который стал расширением С и добавил объектно-ориентированное программирование.</a:t>
            </a:r>
          </a:p>
          <a:p>
            <a:r>
              <a:rPr lang="ru-RU" dirty="0"/>
              <a:t>С развитием вычислительной техники появились и другие языки программирования, такие как Паскаль, Бейсик, Дели, Ада и многие другие. Каждый из них имел свои преимущества и недостатки, что делало их более или менее подходящими для решения тех или иных задач.</a:t>
            </a:r>
          </a:p>
          <a:p>
            <a:r>
              <a:rPr lang="ru-RU" dirty="0"/>
              <a:t>На сегодняшний день, самым популярным языком программирования является </a:t>
            </a:r>
            <a:r>
              <a:rPr lang="en-US" dirty="0"/>
              <a:t>Python</a:t>
            </a:r>
            <a:r>
              <a:rPr lang="ru-RU" dirty="0"/>
              <a:t>. По словам экспертов, </a:t>
            </a:r>
            <a:r>
              <a:rPr lang="ru-RU" dirty="0" smtClean="0"/>
              <a:t>популярность кроется </a:t>
            </a:r>
            <a:r>
              <a:rPr lang="ru-RU" dirty="0"/>
              <a:t>в относительной простоте </a:t>
            </a:r>
            <a:r>
              <a:rPr lang="ru-RU" dirty="0" err="1"/>
              <a:t>Python</a:t>
            </a:r>
            <a:r>
              <a:rPr lang="ru-RU" dirty="0"/>
              <a:t> в изучении, большом разнообразии библиотек </a:t>
            </a:r>
            <a:r>
              <a:rPr lang="ru-RU" dirty="0" smtClean="0"/>
              <a:t>и </a:t>
            </a:r>
            <a:r>
              <a:rPr lang="ru-RU" dirty="0"/>
              <a:t>активном развитии технологий искусственного интеллекта, где применяется язык. </a:t>
            </a:r>
          </a:p>
        </p:txBody>
      </p:sp>
    </p:spTree>
    <p:extLst>
      <p:ext uri="{BB962C8B-B14F-4D97-AF65-F5344CB8AC3E}">
        <p14:creationId xmlns:p14="http://schemas.microsoft.com/office/powerpoint/2010/main" val="239900815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Теория</a:t>
            </a:r>
            <a:endParaRPr lang="ru-RU" dirty="0"/>
          </a:p>
        </p:txBody>
      </p:sp>
      <p:sp>
        <p:nvSpPr>
          <p:cNvPr id="3" name="Объект 2"/>
          <p:cNvSpPr>
            <a:spLocks noGrp="1"/>
          </p:cNvSpPr>
          <p:nvPr>
            <p:ph idx="1"/>
          </p:nvPr>
        </p:nvSpPr>
        <p:spPr/>
        <p:txBody>
          <a:bodyPr>
            <a:normAutofit fontScale="85000" lnSpcReduction="20000"/>
          </a:bodyPr>
          <a:lstStyle/>
          <a:p>
            <a:r>
              <a:rPr lang="ru-RU" dirty="0"/>
              <a:t>В 21 веке технологии программирования продолжают развиваться и эволюционировать. Разработчики используют новые методы и инструменты, такие как искусственный интеллект, машинное обучение, интернет вещей (технология, которая позволяет устройствам подключаться к интернету и взаимодействовать друг с другом, передавая данные без необходимости человеческого вмешательства) и </a:t>
            </a:r>
            <a:r>
              <a:rPr lang="ru-RU" dirty="0" err="1"/>
              <a:t>блокчейн</a:t>
            </a:r>
            <a:r>
              <a:rPr lang="ru-RU" dirty="0"/>
              <a:t> (технология, которая позволяет создавать надежную и безопасную запись транзакций и информации в цифровой форме), чтобы создавать новое и улучшать существующее программное обеспечение. Кроме того, появление облачных вычислений (вычисления, происходящие на сервере) и распределенных систем позволило создавать программное обеспечение, которое может работать на многих устройствах и платформах, делая его более гибким и доступным для пользователей.</a:t>
            </a:r>
          </a:p>
          <a:p>
            <a:r>
              <a:rPr lang="ru-RU" dirty="0"/>
              <a:t>В целом, история технологии программирования отражает широкий спектр изменений в нашей жизни и обществе, начиная от первых механических устройств до современных мощных компьютеров и мобильных устройств. Каждый этап в этой истории был связан с различными вызовами и возможностями, которые привели к развитию новых методов и инструментов для программирования. Понимание этой истории может помочь нам лучше понять, как мы пришли к современному программному обеспечению и куда мы можем двигаться дальше в будущем</a:t>
            </a:r>
            <a:r>
              <a:rPr lang="ru-RU" dirty="0" smtClean="0"/>
              <a:t>.</a:t>
            </a:r>
            <a:endParaRPr lang="ru-RU" dirty="0"/>
          </a:p>
        </p:txBody>
      </p:sp>
    </p:spTree>
    <p:extLst>
      <p:ext uri="{BB962C8B-B14F-4D97-AF65-F5344CB8AC3E}">
        <p14:creationId xmlns:p14="http://schemas.microsoft.com/office/powerpoint/2010/main" val="423322886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Практика</a:t>
            </a:r>
            <a:endParaRPr lang="ru-RU" dirty="0"/>
          </a:p>
        </p:txBody>
      </p:sp>
      <p:sp>
        <p:nvSpPr>
          <p:cNvPr id="3" name="Объект 2"/>
          <p:cNvSpPr>
            <a:spLocks noGrp="1"/>
          </p:cNvSpPr>
          <p:nvPr>
            <p:ph idx="1"/>
          </p:nvPr>
        </p:nvSpPr>
        <p:spPr/>
        <p:txBody>
          <a:bodyPr>
            <a:normAutofit lnSpcReduction="10000"/>
          </a:bodyPr>
          <a:lstStyle/>
          <a:p>
            <a:r>
              <a:rPr lang="ru-RU" b="1" u="sng" dirty="0"/>
              <a:t>Глава 2. Основные языки программирования:</a:t>
            </a:r>
            <a:endParaRPr lang="ru-RU" dirty="0"/>
          </a:p>
          <a:p>
            <a:r>
              <a:rPr lang="ru-RU" b="1" u="sng" dirty="0"/>
              <a:t>2.1. </a:t>
            </a:r>
            <a:r>
              <a:rPr lang="en-US" b="1" u="sng" dirty="0"/>
              <a:t>Python </a:t>
            </a:r>
            <a:endParaRPr lang="ru-RU" b="1" i="1" dirty="0" smtClean="0"/>
          </a:p>
          <a:p>
            <a:pPr marL="0" indent="0">
              <a:buNone/>
            </a:pPr>
            <a:r>
              <a:rPr lang="en-US" b="1" i="1" dirty="0" smtClean="0"/>
              <a:t>Python</a:t>
            </a:r>
            <a:r>
              <a:rPr lang="ru-RU" dirty="0" smtClean="0"/>
              <a:t> </a:t>
            </a:r>
            <a:r>
              <a:rPr lang="ru-RU" dirty="0"/>
              <a:t>– это высокоуровневый интерпретируемый язык программирования. Обладает простым и легко читабельным синтаксисом. На данный момент самый популярный язык программирования. </a:t>
            </a:r>
          </a:p>
          <a:p>
            <a:pPr marL="0" indent="0">
              <a:buNone/>
            </a:pPr>
            <a:r>
              <a:rPr lang="ru-RU" dirty="0"/>
              <a:t>История языка программирования </a:t>
            </a:r>
            <a:r>
              <a:rPr lang="ru-RU" dirty="0" err="1"/>
              <a:t>Python</a:t>
            </a:r>
            <a:r>
              <a:rPr lang="ru-RU" dirty="0"/>
              <a:t> началась в конце 1980-х. Гвидо </a:t>
            </a:r>
            <a:r>
              <a:rPr lang="ru-RU" dirty="0" err="1"/>
              <a:t>ван</a:t>
            </a:r>
            <a:r>
              <a:rPr lang="ru-RU" dirty="0"/>
              <a:t> </a:t>
            </a:r>
            <a:r>
              <a:rPr lang="ru-RU" dirty="0" err="1"/>
              <a:t>Россум</a:t>
            </a:r>
            <a:r>
              <a:rPr lang="ru-RU" dirty="0"/>
              <a:t> задумал </a:t>
            </a:r>
            <a:r>
              <a:rPr lang="ru-RU" dirty="0" err="1"/>
              <a:t>Python</a:t>
            </a:r>
            <a:r>
              <a:rPr lang="ru-RU" dirty="0"/>
              <a:t> в 1980-х годах, а приступил к его созданию в декабре 1989 года в центре математики и информатики в Нидерландах. Язык </a:t>
            </a:r>
            <a:r>
              <a:rPr lang="ru-RU" dirty="0" err="1"/>
              <a:t>Python</a:t>
            </a:r>
            <a:r>
              <a:rPr lang="ru-RU" dirty="0"/>
              <a:t> был задуман как потомок языка программирования ABC, способный к обработке исключений и взаимодействию с операционной системой Амёба. Ван </a:t>
            </a:r>
            <a:r>
              <a:rPr lang="ru-RU" dirty="0" err="1"/>
              <a:t>Россум</a:t>
            </a:r>
            <a:r>
              <a:rPr lang="ru-RU" dirty="0"/>
              <a:t> является основным автором </a:t>
            </a:r>
            <a:r>
              <a:rPr lang="ru-RU" dirty="0" err="1"/>
              <a:t>Python</a:t>
            </a:r>
            <a:r>
              <a:rPr lang="ru-RU" dirty="0"/>
              <a:t> и продолжал выполнять центральную роль в принятии решений относительно развития языка вплоть до 12 июля 2018 года</a:t>
            </a:r>
            <a:r>
              <a:rPr lang="ru-RU" dirty="0" smtClean="0"/>
              <a:t>.</a:t>
            </a:r>
            <a:endParaRPr lang="ru-RU" dirty="0"/>
          </a:p>
        </p:txBody>
      </p:sp>
    </p:spTree>
    <p:extLst>
      <p:ext uri="{BB962C8B-B14F-4D97-AF65-F5344CB8AC3E}">
        <p14:creationId xmlns:p14="http://schemas.microsoft.com/office/powerpoint/2010/main" val="2042957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Практика</a:t>
            </a:r>
            <a:endParaRPr lang="ru-RU" dirty="0"/>
          </a:p>
        </p:txBody>
      </p:sp>
      <p:sp>
        <p:nvSpPr>
          <p:cNvPr id="3" name="Объект 2"/>
          <p:cNvSpPr>
            <a:spLocks noGrp="1"/>
          </p:cNvSpPr>
          <p:nvPr>
            <p:ph idx="1"/>
          </p:nvPr>
        </p:nvSpPr>
        <p:spPr/>
        <p:txBody>
          <a:bodyPr>
            <a:normAutofit/>
          </a:bodyPr>
          <a:lstStyle/>
          <a:p>
            <a:r>
              <a:rPr lang="ru-RU" dirty="0" smtClean="0"/>
              <a:t>3 </a:t>
            </a:r>
            <a:r>
              <a:rPr lang="ru-RU" dirty="0"/>
              <a:t>декабря 2008 года – был выпущен </a:t>
            </a:r>
            <a:r>
              <a:rPr lang="en-US" dirty="0"/>
              <a:t>Python</a:t>
            </a:r>
            <a:r>
              <a:rPr lang="ru-RU" dirty="0"/>
              <a:t> 3.0. Разрабатывался с целью устранения фундаментальных изъянов в </a:t>
            </a:r>
            <a:r>
              <a:rPr lang="ru-RU" dirty="0" smtClean="0"/>
              <a:t>языке. Ведущим </a:t>
            </a:r>
            <a:r>
              <a:rPr lang="ru-RU" dirty="0"/>
              <a:t>принципом разработки </a:t>
            </a:r>
            <a:r>
              <a:rPr lang="ru-RU" dirty="0" err="1"/>
              <a:t>Python</a:t>
            </a:r>
            <a:r>
              <a:rPr lang="ru-RU" dirty="0"/>
              <a:t> 3 было: «уменьшение </a:t>
            </a:r>
            <a:r>
              <a:rPr lang="ru-RU" dirty="0" err="1"/>
              <a:t>дублирующейся</a:t>
            </a:r>
            <a:r>
              <a:rPr lang="ru-RU" dirty="0"/>
              <a:t> функциональности устранением устаревших способов сделать это». </a:t>
            </a:r>
          </a:p>
        </p:txBody>
      </p:sp>
    </p:spTree>
    <p:extLst>
      <p:ext uri="{BB962C8B-B14F-4D97-AF65-F5344CB8AC3E}">
        <p14:creationId xmlns:p14="http://schemas.microsoft.com/office/powerpoint/2010/main" val="13065348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Практика</a:t>
            </a:r>
            <a:endParaRPr lang="ru-RU" dirty="0"/>
          </a:p>
        </p:txBody>
      </p:sp>
      <p:sp>
        <p:nvSpPr>
          <p:cNvPr id="3" name="Объект 2"/>
          <p:cNvSpPr>
            <a:spLocks noGrp="1"/>
          </p:cNvSpPr>
          <p:nvPr>
            <p:ph idx="1"/>
          </p:nvPr>
        </p:nvSpPr>
        <p:spPr/>
        <p:txBody>
          <a:bodyPr>
            <a:normAutofit fontScale="55000" lnSpcReduction="20000"/>
          </a:bodyPr>
          <a:lstStyle/>
          <a:p>
            <a:r>
              <a:rPr lang="ru-RU" dirty="0" err="1"/>
              <a:t>Python</a:t>
            </a:r>
            <a:r>
              <a:rPr lang="ru-RU" dirty="0"/>
              <a:t> используется в различных областях, включая:</a:t>
            </a:r>
          </a:p>
          <a:p>
            <a:r>
              <a:rPr lang="ru-RU" dirty="0"/>
              <a:t>Веб-разработка: </a:t>
            </a:r>
            <a:r>
              <a:rPr lang="en-US" dirty="0"/>
              <a:t>Python</a:t>
            </a:r>
            <a:r>
              <a:rPr lang="ru-RU" dirty="0"/>
              <a:t> используется для создания веб-приложений и серверных приложений, например, </a:t>
            </a:r>
            <a:r>
              <a:rPr lang="en-US" dirty="0"/>
              <a:t>Django</a:t>
            </a:r>
            <a:r>
              <a:rPr lang="ru-RU" dirty="0"/>
              <a:t> и </a:t>
            </a:r>
            <a:r>
              <a:rPr lang="en-US" dirty="0"/>
              <a:t>Flask</a:t>
            </a:r>
            <a:r>
              <a:rPr lang="ru-RU" dirty="0"/>
              <a:t>. </a:t>
            </a:r>
          </a:p>
          <a:p>
            <a:r>
              <a:rPr lang="ru-RU" dirty="0"/>
              <a:t>Научные вычисления: </a:t>
            </a:r>
            <a:r>
              <a:rPr lang="en-US" dirty="0"/>
              <a:t>Python</a:t>
            </a:r>
            <a:r>
              <a:rPr lang="ru-RU" dirty="0"/>
              <a:t> используется в научных и исследовательских областях, таких как математика, физика, биология и другие науки. </a:t>
            </a:r>
            <a:r>
              <a:rPr lang="en-US" dirty="0" err="1"/>
              <a:t>NumPy</a:t>
            </a:r>
            <a:r>
              <a:rPr lang="ru-RU" dirty="0"/>
              <a:t>, </a:t>
            </a:r>
            <a:r>
              <a:rPr lang="en-US" dirty="0" err="1"/>
              <a:t>SciPy</a:t>
            </a:r>
            <a:r>
              <a:rPr lang="ru-RU" dirty="0"/>
              <a:t> и </a:t>
            </a:r>
            <a:r>
              <a:rPr lang="en-US" dirty="0"/>
              <a:t>Pandas</a:t>
            </a:r>
            <a:r>
              <a:rPr lang="ru-RU" dirty="0"/>
              <a:t> - это некоторые из наиболее популярных библиотек </a:t>
            </a:r>
            <a:r>
              <a:rPr lang="en-US" dirty="0"/>
              <a:t>Python</a:t>
            </a:r>
            <a:r>
              <a:rPr lang="ru-RU" dirty="0"/>
              <a:t> для научных вычислений. </a:t>
            </a:r>
          </a:p>
          <a:p>
            <a:r>
              <a:rPr lang="ru-RU" dirty="0"/>
              <a:t>Машинное обучение и искусственный интеллект: </a:t>
            </a:r>
            <a:r>
              <a:rPr lang="en-US" dirty="0"/>
              <a:t>Python</a:t>
            </a:r>
            <a:r>
              <a:rPr lang="ru-RU" dirty="0"/>
              <a:t> используется для создания алгоритмов машинного обучения и обработки данных, таких как </a:t>
            </a:r>
            <a:r>
              <a:rPr lang="en-US" dirty="0" err="1"/>
              <a:t>TensorFlow</a:t>
            </a:r>
            <a:r>
              <a:rPr lang="ru-RU" dirty="0"/>
              <a:t>, </a:t>
            </a:r>
            <a:r>
              <a:rPr lang="en-US" dirty="0" err="1"/>
              <a:t>Keras</a:t>
            </a:r>
            <a:r>
              <a:rPr lang="ru-RU" dirty="0"/>
              <a:t>, </a:t>
            </a:r>
            <a:r>
              <a:rPr lang="en-US" dirty="0" err="1"/>
              <a:t>PyTorch</a:t>
            </a:r>
            <a:r>
              <a:rPr lang="ru-RU" dirty="0"/>
              <a:t>, </a:t>
            </a:r>
            <a:r>
              <a:rPr lang="en-US" dirty="0" err="1"/>
              <a:t>Scikit</a:t>
            </a:r>
            <a:r>
              <a:rPr lang="ru-RU" dirty="0"/>
              <a:t>-</a:t>
            </a:r>
            <a:r>
              <a:rPr lang="en-US" dirty="0"/>
              <a:t>learn</a:t>
            </a:r>
            <a:r>
              <a:rPr lang="ru-RU" dirty="0"/>
              <a:t> и другие. </a:t>
            </a:r>
          </a:p>
          <a:p>
            <a:r>
              <a:rPr lang="ru-RU" dirty="0"/>
              <a:t>Автоматизация задач: </a:t>
            </a:r>
            <a:r>
              <a:rPr lang="en-US" dirty="0"/>
              <a:t>Python</a:t>
            </a:r>
            <a:r>
              <a:rPr lang="ru-RU" dirty="0"/>
              <a:t> может использоваться для автоматизации рутинных задач, таких как обработка текстовых файлов, создание отчетов и скриптов для анализа данных. </a:t>
            </a:r>
          </a:p>
          <a:p>
            <a:r>
              <a:rPr lang="ru-RU" dirty="0"/>
              <a:t>Игры: </a:t>
            </a:r>
            <a:r>
              <a:rPr lang="en-US" dirty="0"/>
              <a:t>Python</a:t>
            </a:r>
            <a:r>
              <a:rPr lang="ru-RU" dirty="0"/>
              <a:t> может использоваться для создания компьютерных игр, как в качестве основного языка, так и в качестве языка для написания сценариев. </a:t>
            </a:r>
          </a:p>
          <a:p>
            <a:r>
              <a:rPr lang="en-US" dirty="0"/>
              <a:t>Desktop</a:t>
            </a:r>
            <a:r>
              <a:rPr lang="ru-RU" dirty="0"/>
              <a:t>-приложения: </a:t>
            </a:r>
            <a:r>
              <a:rPr lang="en-US" dirty="0"/>
              <a:t>Python</a:t>
            </a:r>
            <a:r>
              <a:rPr lang="ru-RU" dirty="0"/>
              <a:t> может использоваться для создания </a:t>
            </a:r>
            <a:r>
              <a:rPr lang="en-US" dirty="0"/>
              <a:t>desktop</a:t>
            </a:r>
            <a:r>
              <a:rPr lang="ru-RU" dirty="0"/>
              <a:t>-приложений, как с помощью стандартной библиотеки, так и с помощью </a:t>
            </a:r>
            <a:r>
              <a:rPr lang="ru-RU" dirty="0" err="1"/>
              <a:t>фреймворков</a:t>
            </a:r>
            <a:r>
              <a:rPr lang="ru-RU" dirty="0"/>
              <a:t>, таких как </a:t>
            </a:r>
            <a:r>
              <a:rPr lang="en-US" dirty="0" err="1"/>
              <a:t>PyQt</a:t>
            </a:r>
            <a:r>
              <a:rPr lang="ru-RU" dirty="0"/>
              <a:t> и </a:t>
            </a:r>
            <a:r>
              <a:rPr lang="en-US" dirty="0" err="1"/>
              <a:t>wxPython</a:t>
            </a:r>
            <a:r>
              <a:rPr lang="ru-RU" dirty="0"/>
              <a:t>. </a:t>
            </a:r>
          </a:p>
          <a:p>
            <a:r>
              <a:rPr lang="ru-RU" dirty="0" err="1"/>
              <a:t>Блокчейн</a:t>
            </a:r>
            <a:r>
              <a:rPr lang="ru-RU" dirty="0"/>
              <a:t>: </a:t>
            </a:r>
            <a:r>
              <a:rPr lang="en-US" dirty="0"/>
              <a:t>Python</a:t>
            </a:r>
            <a:r>
              <a:rPr lang="ru-RU" dirty="0"/>
              <a:t> может использоваться для создания приложений на основе технологии </a:t>
            </a:r>
            <a:r>
              <a:rPr lang="ru-RU" dirty="0" err="1"/>
              <a:t>блокчейн</a:t>
            </a:r>
            <a:r>
              <a:rPr lang="ru-RU" dirty="0"/>
              <a:t>, таких как </a:t>
            </a:r>
            <a:r>
              <a:rPr lang="en-US" dirty="0" err="1"/>
              <a:t>Ethereum</a:t>
            </a:r>
            <a:r>
              <a:rPr lang="ru-RU" dirty="0"/>
              <a:t> и </a:t>
            </a:r>
            <a:r>
              <a:rPr lang="en-US" dirty="0"/>
              <a:t>Bitcoin</a:t>
            </a:r>
            <a:r>
              <a:rPr lang="ru-RU" dirty="0"/>
              <a:t>. </a:t>
            </a:r>
          </a:p>
          <a:p>
            <a:r>
              <a:rPr lang="en-US" dirty="0"/>
              <a:t>Web scraping</a:t>
            </a:r>
            <a:r>
              <a:rPr lang="ru-RU" dirty="0"/>
              <a:t>: </a:t>
            </a:r>
            <a:r>
              <a:rPr lang="en-US" dirty="0"/>
              <a:t>Python</a:t>
            </a:r>
            <a:r>
              <a:rPr lang="ru-RU" dirty="0"/>
              <a:t> может использоваться для извлечения данных из веб-страниц, например, с помощью библиотеки </a:t>
            </a:r>
            <a:r>
              <a:rPr lang="en-US" dirty="0" err="1"/>
              <a:t>BeautifulSoup</a:t>
            </a:r>
            <a:r>
              <a:rPr lang="ru-RU" dirty="0"/>
              <a:t>. </a:t>
            </a:r>
          </a:p>
          <a:p>
            <a:r>
              <a:rPr lang="ru-RU" dirty="0"/>
              <a:t>Разработка приложений для мобильных устройств: </a:t>
            </a:r>
            <a:r>
              <a:rPr lang="en-US" dirty="0"/>
              <a:t>Python</a:t>
            </a:r>
            <a:r>
              <a:rPr lang="ru-RU" dirty="0"/>
              <a:t> может использоваться для создания приложений для </a:t>
            </a:r>
            <a:r>
              <a:rPr lang="en-US" dirty="0"/>
              <a:t>Android</a:t>
            </a:r>
            <a:r>
              <a:rPr lang="ru-RU" dirty="0"/>
              <a:t> и </a:t>
            </a:r>
            <a:r>
              <a:rPr lang="en-US" dirty="0"/>
              <a:t>iOS</a:t>
            </a:r>
            <a:r>
              <a:rPr lang="ru-RU" dirty="0"/>
              <a:t>, например, с помощью </a:t>
            </a:r>
            <a:r>
              <a:rPr lang="ru-RU" dirty="0" err="1"/>
              <a:t>фреймворка</a:t>
            </a:r>
            <a:r>
              <a:rPr lang="ru-RU" dirty="0"/>
              <a:t> </a:t>
            </a:r>
            <a:r>
              <a:rPr lang="en-US" dirty="0" err="1"/>
              <a:t>Kivy</a:t>
            </a:r>
            <a:r>
              <a:rPr lang="ru-RU" dirty="0"/>
              <a:t>. </a:t>
            </a:r>
          </a:p>
          <a:p>
            <a:r>
              <a:rPr lang="ru-RU" dirty="0"/>
              <a:t>Разработка </a:t>
            </a:r>
            <a:r>
              <a:rPr lang="en-US" dirty="0"/>
              <a:t>GUI</a:t>
            </a:r>
            <a:r>
              <a:rPr lang="ru-RU" dirty="0"/>
              <a:t>-интерфейсов: </a:t>
            </a:r>
            <a:r>
              <a:rPr lang="en-US" dirty="0"/>
              <a:t>Python</a:t>
            </a:r>
            <a:r>
              <a:rPr lang="ru-RU" dirty="0"/>
              <a:t> может использоваться для создания приложений с графическим интерфейсом пользователя, например, с помощью </a:t>
            </a:r>
            <a:r>
              <a:rPr lang="ru-RU" dirty="0" err="1"/>
              <a:t>фреймворка</a:t>
            </a:r>
            <a:r>
              <a:rPr lang="ru-RU" dirty="0"/>
              <a:t> </a:t>
            </a:r>
            <a:r>
              <a:rPr lang="en-US" dirty="0" err="1"/>
              <a:t>Tkinter</a:t>
            </a:r>
            <a:r>
              <a:rPr lang="ru-RU" dirty="0" smtClean="0"/>
              <a:t>.</a:t>
            </a:r>
            <a:endParaRPr lang="ru-RU" dirty="0"/>
          </a:p>
        </p:txBody>
      </p:sp>
    </p:spTree>
    <p:extLst>
      <p:ext uri="{BB962C8B-B14F-4D97-AF65-F5344CB8AC3E}">
        <p14:creationId xmlns:p14="http://schemas.microsoft.com/office/powerpoint/2010/main" val="312041709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Практика</a:t>
            </a:r>
            <a:endParaRPr lang="ru-RU" dirty="0"/>
          </a:p>
        </p:txBody>
      </p:sp>
      <p:sp>
        <p:nvSpPr>
          <p:cNvPr id="3" name="Объект 2"/>
          <p:cNvSpPr>
            <a:spLocks noGrp="1"/>
          </p:cNvSpPr>
          <p:nvPr>
            <p:ph idx="1"/>
          </p:nvPr>
        </p:nvSpPr>
        <p:spPr/>
        <p:txBody>
          <a:bodyPr>
            <a:normAutofit fontScale="70000" lnSpcReduction="20000"/>
          </a:bodyPr>
          <a:lstStyle/>
          <a:p>
            <a:r>
              <a:rPr lang="ru-RU" b="1" u="sng" dirty="0"/>
              <a:t>2.2. </a:t>
            </a:r>
            <a:r>
              <a:rPr lang="en-US" b="1" u="sng" dirty="0"/>
              <a:t>C</a:t>
            </a:r>
            <a:endParaRPr lang="ru-RU" dirty="0"/>
          </a:p>
          <a:p>
            <a:pPr marL="0" indent="0">
              <a:buNone/>
            </a:pPr>
            <a:r>
              <a:rPr lang="en-US" b="1" i="1" dirty="0"/>
              <a:t>C</a:t>
            </a:r>
            <a:r>
              <a:rPr lang="ru-RU" dirty="0"/>
              <a:t> - компилируемый язык программирования общего назначения, используется для создания операционных систем и низкоуровневых приложений. 2 по популярности язык программирования.</a:t>
            </a:r>
          </a:p>
          <a:p>
            <a:pPr marL="0" indent="0">
              <a:buNone/>
            </a:pPr>
            <a:r>
              <a:rPr lang="ru-RU" dirty="0"/>
              <a:t>Существует несколько легенд, касающихся причин разработки Си и его отношения к операционной системе UNIX, включая следующие:</a:t>
            </a:r>
          </a:p>
          <a:p>
            <a:pPr marL="0" indent="0">
              <a:buNone/>
            </a:pPr>
            <a:r>
              <a:rPr lang="ru-RU" dirty="0"/>
              <a:t>По одной легенде разработка Си стала результатом того, что его будущие авторы любили компьютерную игру, подобную популярной игре </a:t>
            </a:r>
            <a:r>
              <a:rPr lang="ru-RU" dirty="0" err="1"/>
              <a:t>Asteroids</a:t>
            </a:r>
            <a:r>
              <a:rPr lang="ru-RU" dirty="0"/>
              <a:t>. Они уже давно играли в неё на главном сервере компании, который был недостаточно мощным и должен был обслуживать около ста пользователей. Томпсон и </a:t>
            </a:r>
            <a:r>
              <a:rPr lang="ru-RU" dirty="0" err="1"/>
              <a:t>Ритчи</a:t>
            </a:r>
            <a:r>
              <a:rPr lang="ru-RU" dirty="0"/>
              <a:t> посчитали, что им не хватает контроля над космическим кораблём для того, чтобы избегать столкновений с некоторыми камнями. Поэтому они решили перенести игру на свободный PDP-7, стоящий в офисе. Однако этот компьютер не имел операционной системы, что заставило их её написать. В конце концов, они решили перенести эту операционную систему ещё и на офисный PDP-11, что было очень тяжело, потому что её код был целиком написан на ассемблере. Было вынесено предложение использовать какой-нибудь высокоуровневый </a:t>
            </a:r>
            <a:r>
              <a:rPr lang="ru-RU" dirty="0" err="1"/>
              <a:t>портируемый</a:t>
            </a:r>
            <a:r>
              <a:rPr lang="ru-RU" dirty="0"/>
              <a:t> язык, чтобы можно было легко переносить ОС с одного компьютера на другой. Язык Би, который они хотели сначала задействовать для этого, оказался лишён функциональности, способной использовать новые возможности PDP-11. Поэтому они и остановились на разработке языка Си</a:t>
            </a:r>
            <a:r>
              <a:rPr lang="ru-RU" dirty="0" smtClean="0"/>
              <a:t>.</a:t>
            </a:r>
          </a:p>
          <a:p>
            <a:pPr marL="0" indent="0">
              <a:buNone/>
            </a:pPr>
            <a:r>
              <a:rPr lang="ru-RU" dirty="0"/>
              <a:t>Существует и другая легенда. Первый компьютер, для которого была первоначально написана UNIX, предназначался для создания системы автоматического заполнения документов. Первая версия UNIX была написана на ассемблере. Позднее для того, чтобы переписать эту операционную систему, был разработан язык Си</a:t>
            </a:r>
            <a:r>
              <a:rPr lang="ru-RU" dirty="0" smtClean="0"/>
              <a:t>.</a:t>
            </a:r>
            <a:endParaRPr lang="ru-RU" dirty="0"/>
          </a:p>
          <a:p>
            <a:endParaRPr lang="ru-RU" dirty="0"/>
          </a:p>
        </p:txBody>
      </p:sp>
    </p:spTree>
    <p:extLst>
      <p:ext uri="{BB962C8B-B14F-4D97-AF65-F5344CB8AC3E}">
        <p14:creationId xmlns:p14="http://schemas.microsoft.com/office/powerpoint/2010/main" val="139549972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Практика</a:t>
            </a:r>
            <a:endParaRPr lang="ru-RU" dirty="0"/>
          </a:p>
        </p:txBody>
      </p:sp>
      <p:sp>
        <p:nvSpPr>
          <p:cNvPr id="3" name="Объект 2"/>
          <p:cNvSpPr>
            <a:spLocks noGrp="1"/>
          </p:cNvSpPr>
          <p:nvPr>
            <p:ph idx="1"/>
          </p:nvPr>
        </p:nvSpPr>
        <p:spPr/>
        <p:txBody>
          <a:bodyPr>
            <a:normAutofit fontScale="92500" lnSpcReduction="10000"/>
          </a:bodyPr>
          <a:lstStyle/>
          <a:p>
            <a:r>
              <a:rPr lang="ru-RU" dirty="0"/>
              <a:t>В 1978 году Брайан </a:t>
            </a:r>
            <a:r>
              <a:rPr lang="ru-RU" dirty="0" err="1"/>
              <a:t>Керниган</a:t>
            </a:r>
            <a:r>
              <a:rPr lang="ru-RU" dirty="0"/>
              <a:t> и </a:t>
            </a:r>
            <a:r>
              <a:rPr lang="ru-RU" dirty="0" err="1"/>
              <a:t>Деннис</a:t>
            </a:r>
            <a:r>
              <a:rPr lang="ru-RU" dirty="0"/>
              <a:t> </a:t>
            </a:r>
            <a:r>
              <a:rPr lang="ru-RU" dirty="0" err="1"/>
              <a:t>Ритчи</a:t>
            </a:r>
            <a:r>
              <a:rPr lang="ru-RU" dirty="0"/>
              <a:t> опубликовали первую редакцию книги «Язык программирования Си». Эта книга, известная среди программистов как «K&amp;R», служила многие годы неформальной спецификацией языка. Версию языка Си, описанную в ней, часто называют «K&amp;R C». Вторая редакция этой книги посвящена более позднему стандарту ANSI C, описанному ниже.</a:t>
            </a:r>
          </a:p>
          <a:p>
            <a:pPr lvl="0"/>
            <a:r>
              <a:rPr lang="ru-RU" dirty="0"/>
              <a:t>K&amp;R ввёл следующие особенности языка:</a:t>
            </a:r>
          </a:p>
          <a:p>
            <a:pPr lvl="0"/>
            <a:r>
              <a:rPr lang="ru-RU" dirty="0"/>
              <a:t>структуры (тип данных </a:t>
            </a:r>
            <a:r>
              <a:rPr lang="ru-RU" dirty="0" err="1"/>
              <a:t>struct</a:t>
            </a:r>
            <a:r>
              <a:rPr lang="ru-RU" dirty="0"/>
              <a:t>);</a:t>
            </a:r>
          </a:p>
          <a:p>
            <a:pPr lvl="0"/>
            <a:r>
              <a:rPr lang="ru-RU" dirty="0"/>
              <a:t>длинное целое (тип данных </a:t>
            </a:r>
            <a:r>
              <a:rPr lang="ru-RU" dirty="0" err="1"/>
              <a:t>long</a:t>
            </a:r>
            <a:r>
              <a:rPr lang="ru-RU" dirty="0"/>
              <a:t> </a:t>
            </a:r>
            <a:r>
              <a:rPr lang="ru-RU" dirty="0" err="1"/>
              <a:t>int</a:t>
            </a:r>
            <a:r>
              <a:rPr lang="ru-RU" dirty="0"/>
              <a:t>);</a:t>
            </a:r>
          </a:p>
          <a:p>
            <a:pPr lvl="0"/>
            <a:r>
              <a:rPr lang="ru-RU" dirty="0"/>
              <a:t>целое без знака (тип данных </a:t>
            </a:r>
            <a:r>
              <a:rPr lang="ru-RU" dirty="0" err="1"/>
              <a:t>unsigned</a:t>
            </a:r>
            <a:r>
              <a:rPr lang="ru-RU" dirty="0"/>
              <a:t> </a:t>
            </a:r>
            <a:r>
              <a:rPr lang="ru-RU" dirty="0" err="1"/>
              <a:t>int</a:t>
            </a:r>
            <a:r>
              <a:rPr lang="ru-RU" dirty="0"/>
              <a:t>);</a:t>
            </a:r>
          </a:p>
          <a:p>
            <a:pPr lvl="0"/>
            <a:r>
              <a:rPr lang="ru-RU" dirty="0"/>
              <a:t>оператор += и подобные ему (старые операторы =+ вводили анализатор лексики компилятора Си в заблуждение, например, при сравнении выражений i =+ 10 и i = +10</a:t>
            </a:r>
            <a:r>
              <a:rPr lang="ru-RU" dirty="0" smtClean="0"/>
              <a:t>).</a:t>
            </a:r>
            <a:endParaRPr lang="ru-RU" dirty="0"/>
          </a:p>
        </p:txBody>
      </p:sp>
    </p:spTree>
    <p:extLst>
      <p:ext uri="{BB962C8B-B14F-4D97-AF65-F5344CB8AC3E}">
        <p14:creationId xmlns:p14="http://schemas.microsoft.com/office/powerpoint/2010/main" val="225906980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Содержание</a:t>
            </a:r>
            <a:endParaRPr lang="ru-RU" dirty="0"/>
          </a:p>
        </p:txBody>
      </p:sp>
      <p:sp>
        <p:nvSpPr>
          <p:cNvPr id="3" name="Объект 2"/>
          <p:cNvSpPr>
            <a:spLocks noGrp="1"/>
          </p:cNvSpPr>
          <p:nvPr>
            <p:ph idx="1"/>
          </p:nvPr>
        </p:nvSpPr>
        <p:spPr/>
        <p:txBody>
          <a:bodyPr/>
          <a:lstStyle/>
          <a:p>
            <a:r>
              <a:rPr lang="ru-RU" dirty="0" smtClean="0"/>
              <a:t>Введение_________________________________________________________3</a:t>
            </a:r>
          </a:p>
          <a:p>
            <a:endParaRPr lang="ru-RU" dirty="0"/>
          </a:p>
        </p:txBody>
      </p:sp>
    </p:spTree>
    <p:extLst>
      <p:ext uri="{BB962C8B-B14F-4D97-AF65-F5344CB8AC3E}">
        <p14:creationId xmlns:p14="http://schemas.microsoft.com/office/powerpoint/2010/main" val="253802316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Практика</a:t>
            </a:r>
            <a:endParaRPr lang="ru-RU" dirty="0"/>
          </a:p>
        </p:txBody>
      </p:sp>
      <p:sp>
        <p:nvSpPr>
          <p:cNvPr id="3" name="Объект 2"/>
          <p:cNvSpPr>
            <a:spLocks noGrp="1"/>
          </p:cNvSpPr>
          <p:nvPr>
            <p:ph idx="1"/>
          </p:nvPr>
        </p:nvSpPr>
        <p:spPr/>
        <p:txBody>
          <a:bodyPr>
            <a:normAutofit fontScale="70000" lnSpcReduction="20000"/>
          </a:bodyPr>
          <a:lstStyle/>
          <a:p>
            <a:r>
              <a:rPr lang="ru-RU" dirty="0"/>
              <a:t>Разработчик </a:t>
            </a:r>
            <a:r>
              <a:rPr lang="ru-RU" dirty="0" err="1"/>
              <a:t>Pascal</a:t>
            </a:r>
            <a:r>
              <a:rPr lang="ru-RU" dirty="0"/>
              <a:t> — швейцарский ученый </a:t>
            </a:r>
            <a:r>
              <a:rPr lang="ru-RU" dirty="0" err="1"/>
              <a:t>Никлаус</a:t>
            </a:r>
            <a:r>
              <a:rPr lang="ru-RU" dirty="0"/>
              <a:t> Вирт. Это один из наиболее заметных специалистов-</a:t>
            </a:r>
            <a:r>
              <a:rPr lang="ru-RU" dirty="0" err="1"/>
              <a:t>информатиков</a:t>
            </a:r>
            <a:r>
              <a:rPr lang="ru-RU" dirty="0"/>
              <a:t> своего времени, создатель многих языков программирования. В конце 60-х годов прошлого века он участвовал в комиссии по разработке стандарта языка Алгол-68. Часть этих наработок он использовал затем при создании </a:t>
            </a:r>
            <a:r>
              <a:rPr lang="ru-RU" dirty="0" err="1"/>
              <a:t>Pascal</a:t>
            </a:r>
            <a:r>
              <a:rPr lang="ru-RU" dirty="0"/>
              <a:t>. Название новому языку Вирт дал в честь французского ученого, механика и изобретателя </a:t>
            </a:r>
            <a:r>
              <a:rPr lang="ru-RU" dirty="0" err="1"/>
              <a:t>Блеза</a:t>
            </a:r>
            <a:r>
              <a:rPr lang="ru-RU" dirty="0"/>
              <a:t> Паскаля, создавшего одно из первых механических счетных устройств (арифмометр</a:t>
            </a:r>
            <a:r>
              <a:rPr lang="ru-RU" dirty="0" smtClean="0"/>
              <a:t>).</a:t>
            </a:r>
            <a:endParaRPr lang="ru-RU" dirty="0"/>
          </a:p>
          <a:p>
            <a:r>
              <a:rPr lang="ru-RU" dirty="0"/>
              <a:t>Главной целью Вирта было создание удобного инструмента для обучения студентов структурному программированию. Благодаря интуитивно понятному синтаксису </a:t>
            </a:r>
            <a:r>
              <a:rPr lang="ru-RU" dirty="0" err="1"/>
              <a:t>Pascal</a:t>
            </a:r>
            <a:r>
              <a:rPr lang="ru-RU" dirty="0"/>
              <a:t> даже новичок-любитель способен написать на нем стройный, понятный код</a:t>
            </a:r>
            <a:r>
              <a:rPr lang="ru-RU" dirty="0" smtClean="0"/>
              <a:t>.</a:t>
            </a:r>
            <a:endParaRPr lang="ru-RU" dirty="0"/>
          </a:p>
          <a:p>
            <a:r>
              <a:rPr lang="ru-RU" dirty="0"/>
              <a:t>Дальнейшее развитие </a:t>
            </a:r>
            <a:r>
              <a:rPr lang="ru-RU" dirty="0" err="1"/>
              <a:t>Pascal</a:t>
            </a:r>
            <a:r>
              <a:rPr lang="ru-RU" dirty="0"/>
              <a:t> привело к появлению многих диалектов этого языка, созданных как самим Виртом, так и сторонними разработчиками</a:t>
            </a:r>
            <a:r>
              <a:rPr lang="ru-RU" dirty="0" smtClean="0"/>
              <a:t>:</a:t>
            </a:r>
            <a:endParaRPr lang="ru-RU" dirty="0"/>
          </a:p>
          <a:p>
            <a:r>
              <a:rPr lang="ru-RU" dirty="0"/>
              <a:t>В 1983 году специалистами фирмы </a:t>
            </a:r>
            <a:r>
              <a:rPr lang="ru-RU" dirty="0" err="1"/>
              <a:t>Borland</a:t>
            </a:r>
            <a:r>
              <a:rPr lang="ru-RU" dirty="0"/>
              <a:t> был разработан диалект </a:t>
            </a:r>
            <a:r>
              <a:rPr lang="ru-RU" dirty="0" err="1"/>
              <a:t>Turbo</a:t>
            </a:r>
            <a:r>
              <a:rPr lang="ru-RU" dirty="0"/>
              <a:t> </a:t>
            </a:r>
            <a:r>
              <a:rPr lang="ru-RU" dirty="0" err="1"/>
              <a:t>Pascal</a:t>
            </a:r>
            <a:r>
              <a:rPr lang="ru-RU" dirty="0"/>
              <a:t> и интегрированная среда разработки с отладчиком и встроенными библиотеками на его основе. Он оказался очень популярным за счет быстрой компиляции и исполнения кода, поэтому стал основой для программирования прикладных приложений на популярных микрокомпьютерах того времени</a:t>
            </a:r>
            <a:r>
              <a:rPr lang="ru-RU" dirty="0" smtClean="0"/>
              <a:t>.</a:t>
            </a:r>
          </a:p>
          <a:p>
            <a:r>
              <a:rPr lang="ru-RU" dirty="0"/>
              <a:t>В 1986 году на базе </a:t>
            </a:r>
            <a:r>
              <a:rPr lang="ru-RU" dirty="0" err="1"/>
              <a:t>Pascal</a:t>
            </a:r>
            <a:r>
              <a:rPr lang="ru-RU" dirty="0"/>
              <a:t> появился объектно-ориентированный язык программирования </a:t>
            </a:r>
            <a:r>
              <a:rPr lang="ru-RU" dirty="0" err="1"/>
              <a:t>Delphi</a:t>
            </a:r>
            <a:r>
              <a:rPr lang="ru-RU" dirty="0"/>
              <a:t> с собственной средой разработки. Он в целом сохранил простоту и интуитивность своего прародителя и стал распространенным инструментом прикладного программирования. Однако, в отличие от ориентированного на обучение </a:t>
            </a:r>
            <a:r>
              <a:rPr lang="ru-RU" dirty="0" err="1"/>
              <a:t>Pascal</a:t>
            </a:r>
            <a:r>
              <a:rPr lang="ru-RU" dirty="0"/>
              <a:t>, язык и среда </a:t>
            </a:r>
            <a:r>
              <a:rPr lang="ru-RU" dirty="0" err="1"/>
              <a:t>Delphi</a:t>
            </a:r>
            <a:r>
              <a:rPr lang="ru-RU" dirty="0"/>
              <a:t> стали использоваться и для решения практических задач — например, программирования промышленных контроллеров</a:t>
            </a:r>
            <a:r>
              <a:rPr lang="ru-RU" dirty="0" smtClean="0"/>
              <a:t>.</a:t>
            </a:r>
            <a:endParaRPr lang="ru-RU" dirty="0"/>
          </a:p>
          <a:p>
            <a:endParaRPr lang="ru-RU" dirty="0"/>
          </a:p>
        </p:txBody>
      </p:sp>
    </p:spTree>
    <p:extLst>
      <p:ext uri="{BB962C8B-B14F-4D97-AF65-F5344CB8AC3E}">
        <p14:creationId xmlns:p14="http://schemas.microsoft.com/office/powerpoint/2010/main" val="89769878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Практика</a:t>
            </a:r>
            <a:endParaRPr lang="ru-RU" dirty="0"/>
          </a:p>
        </p:txBody>
      </p:sp>
      <p:sp>
        <p:nvSpPr>
          <p:cNvPr id="3" name="Объект 2"/>
          <p:cNvSpPr>
            <a:spLocks noGrp="1"/>
          </p:cNvSpPr>
          <p:nvPr>
            <p:ph idx="1"/>
          </p:nvPr>
        </p:nvSpPr>
        <p:spPr/>
        <p:txBody>
          <a:bodyPr>
            <a:normAutofit fontScale="55000" lnSpcReduction="20000"/>
          </a:bodyPr>
          <a:lstStyle/>
          <a:p>
            <a:r>
              <a:rPr lang="ru-RU" dirty="0"/>
              <a:t>Ниже приведены некоторые области, в которых </a:t>
            </a:r>
            <a:r>
              <a:rPr lang="ru-RU" dirty="0" err="1"/>
              <a:t>Pascal</a:t>
            </a:r>
            <a:r>
              <a:rPr lang="ru-RU" dirty="0"/>
              <a:t> может использоваться:</a:t>
            </a:r>
          </a:p>
          <a:p>
            <a:r>
              <a:rPr lang="ru-RU" dirty="0"/>
              <a:t>Обучение программированию: </a:t>
            </a:r>
            <a:r>
              <a:rPr lang="ru-RU" dirty="0" err="1"/>
              <a:t>Pascal</a:t>
            </a:r>
            <a:r>
              <a:rPr lang="ru-RU" dirty="0"/>
              <a:t> часто используется в качестве языка для обучения программированию в университетах и колледжах. Этот язык был создан для обучения программированию и изучения основных понятий, таких как переменные, циклы и условия.</a:t>
            </a:r>
          </a:p>
          <a:p>
            <a:r>
              <a:rPr lang="ru-RU" dirty="0"/>
              <a:t>Разработка приложений: </a:t>
            </a:r>
            <a:r>
              <a:rPr lang="ru-RU" dirty="0" err="1"/>
              <a:t>Pascal</a:t>
            </a:r>
            <a:r>
              <a:rPr lang="ru-RU" dirty="0"/>
              <a:t> можно использовать для создания различных типов приложений, таких как консольные приложения и графические интерфейсы пользователя.</a:t>
            </a:r>
          </a:p>
          <a:p>
            <a:r>
              <a:rPr lang="ru-RU" dirty="0"/>
              <a:t>Научные вычисления: </a:t>
            </a:r>
            <a:r>
              <a:rPr lang="ru-RU" dirty="0" err="1"/>
              <a:t>Pascal</a:t>
            </a:r>
            <a:r>
              <a:rPr lang="ru-RU" dirty="0"/>
              <a:t> может использоваться для вычисления математических формул, а также для выполнения научных и инженерных расчетов.</a:t>
            </a:r>
          </a:p>
          <a:p>
            <a:r>
              <a:rPr lang="ru-RU" dirty="0"/>
              <a:t>Системное программирование: </a:t>
            </a:r>
            <a:r>
              <a:rPr lang="ru-RU" dirty="0" err="1"/>
              <a:t>Pascal</a:t>
            </a:r>
            <a:r>
              <a:rPr lang="ru-RU" dirty="0"/>
              <a:t> может использоваться для создания операционных систем и другого системного программного обеспечения.</a:t>
            </a:r>
          </a:p>
          <a:p>
            <a:r>
              <a:rPr lang="ru-RU" dirty="0"/>
              <a:t>Создание игр: </a:t>
            </a:r>
            <a:r>
              <a:rPr lang="ru-RU" dirty="0" err="1"/>
              <a:t>Pascal</a:t>
            </a:r>
            <a:r>
              <a:rPr lang="ru-RU" dirty="0"/>
              <a:t> может использоваться для создания простых игр</a:t>
            </a:r>
          </a:p>
          <a:p>
            <a:r>
              <a:rPr lang="ru-RU" dirty="0"/>
              <a:t>Разработка веб-приложений: </a:t>
            </a:r>
            <a:r>
              <a:rPr lang="ru-RU" dirty="0" err="1"/>
              <a:t>Pascal</a:t>
            </a:r>
            <a:r>
              <a:rPr lang="ru-RU" dirty="0"/>
              <a:t> может использоваться для создания веб-приложений, используя такие инструменты, как </a:t>
            </a:r>
            <a:r>
              <a:rPr lang="ru-RU" dirty="0" err="1"/>
              <a:t>Lazarus</a:t>
            </a:r>
            <a:r>
              <a:rPr lang="ru-RU" dirty="0"/>
              <a:t> и </a:t>
            </a:r>
            <a:r>
              <a:rPr lang="ru-RU" dirty="0" err="1"/>
              <a:t>Free</a:t>
            </a:r>
            <a:r>
              <a:rPr lang="ru-RU" dirty="0"/>
              <a:t> </a:t>
            </a:r>
            <a:r>
              <a:rPr lang="ru-RU" dirty="0" err="1"/>
              <a:t>Pascal</a:t>
            </a:r>
            <a:r>
              <a:rPr lang="ru-RU" dirty="0"/>
              <a:t>.</a:t>
            </a:r>
          </a:p>
          <a:p>
            <a:r>
              <a:rPr lang="ru-RU" dirty="0"/>
              <a:t>Разработка баз данных: </a:t>
            </a:r>
            <a:r>
              <a:rPr lang="ru-RU" dirty="0" err="1"/>
              <a:t>Pascal</a:t>
            </a:r>
            <a:r>
              <a:rPr lang="ru-RU" dirty="0"/>
              <a:t> может использоваться для создания приложений, работающих с базами данных, например, при создании систем управления базами данных.</a:t>
            </a:r>
          </a:p>
          <a:p>
            <a:r>
              <a:rPr lang="ru-RU" dirty="0"/>
              <a:t>Разработка приложений для мобильных устройств: </a:t>
            </a:r>
            <a:r>
              <a:rPr lang="ru-RU" dirty="0" err="1"/>
              <a:t>Pascal</a:t>
            </a:r>
            <a:r>
              <a:rPr lang="ru-RU" dirty="0"/>
              <a:t> может использоваться для создания приложений для мобильных устройств, используя такие инструменты, как </a:t>
            </a:r>
            <a:r>
              <a:rPr lang="ru-RU" dirty="0" err="1"/>
              <a:t>Lazarus</a:t>
            </a:r>
            <a:r>
              <a:rPr lang="ru-RU" dirty="0"/>
              <a:t> и </a:t>
            </a:r>
            <a:r>
              <a:rPr lang="ru-RU" dirty="0" err="1"/>
              <a:t>Free</a:t>
            </a:r>
            <a:r>
              <a:rPr lang="ru-RU" dirty="0"/>
              <a:t> </a:t>
            </a:r>
            <a:r>
              <a:rPr lang="ru-RU" dirty="0" err="1"/>
              <a:t>Pascal</a:t>
            </a:r>
            <a:r>
              <a:rPr lang="ru-RU" dirty="0"/>
              <a:t>.</a:t>
            </a:r>
          </a:p>
          <a:p>
            <a:r>
              <a:rPr lang="ru-RU" dirty="0"/>
              <a:t>Автоматизация задач: </a:t>
            </a:r>
            <a:r>
              <a:rPr lang="ru-RU" dirty="0" err="1"/>
              <a:t>Pascal</a:t>
            </a:r>
            <a:r>
              <a:rPr lang="ru-RU" dirty="0"/>
              <a:t> может использоваться для автоматизации задач, таких как обработка данных, генерация отчетов и т.д.</a:t>
            </a:r>
          </a:p>
          <a:p>
            <a:r>
              <a:rPr lang="ru-RU" dirty="0"/>
              <a:t>Создание инструментов: </a:t>
            </a:r>
            <a:r>
              <a:rPr lang="ru-RU" dirty="0" err="1"/>
              <a:t>Pascal</a:t>
            </a:r>
            <a:r>
              <a:rPr lang="ru-RU" dirty="0"/>
              <a:t> может использоваться для создания инструментов для разработки программного обеспечения, таких как отладчики, компиляторы и интерпретаторы</a:t>
            </a:r>
            <a:r>
              <a:rPr lang="ru-RU" dirty="0" smtClean="0"/>
              <a:t>.</a:t>
            </a:r>
            <a:endParaRPr lang="ru-RU" dirty="0"/>
          </a:p>
        </p:txBody>
      </p:sp>
    </p:spTree>
    <p:extLst>
      <p:ext uri="{BB962C8B-B14F-4D97-AF65-F5344CB8AC3E}">
        <p14:creationId xmlns:p14="http://schemas.microsoft.com/office/powerpoint/2010/main" val="250807786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Практика</a:t>
            </a:r>
            <a:endParaRPr lang="ru-RU" dirty="0"/>
          </a:p>
        </p:txBody>
      </p:sp>
      <p:sp>
        <p:nvSpPr>
          <p:cNvPr id="3" name="Объект 2"/>
          <p:cNvSpPr>
            <a:spLocks noGrp="1"/>
          </p:cNvSpPr>
          <p:nvPr>
            <p:ph idx="1"/>
          </p:nvPr>
        </p:nvSpPr>
        <p:spPr/>
        <p:txBody>
          <a:bodyPr>
            <a:normAutofit fontScale="77500" lnSpcReduction="20000"/>
          </a:bodyPr>
          <a:lstStyle/>
          <a:p>
            <a:r>
              <a:rPr lang="ru-RU" b="1" u="sng" dirty="0"/>
              <a:t>2.4. </a:t>
            </a:r>
            <a:r>
              <a:rPr lang="en-US" b="1" u="sng" dirty="0" err="1"/>
              <a:t>Javascript</a:t>
            </a:r>
            <a:endParaRPr lang="ru-RU" dirty="0"/>
          </a:p>
          <a:p>
            <a:r>
              <a:rPr lang="en-US" dirty="0" err="1"/>
              <a:t>Javascript</a:t>
            </a:r>
            <a:r>
              <a:rPr lang="ru-RU" dirty="0"/>
              <a:t> - язык программирования, используемый для создания веб-приложений и интерактивных пользовательских интерфейсов.</a:t>
            </a:r>
          </a:p>
          <a:p>
            <a:r>
              <a:rPr lang="ru-RU" dirty="0"/>
              <a:t>Первые предпосылки для появления этого языка появились еще в 1992 году, когда была начата разработка скриптового встраиваемого языка </a:t>
            </a:r>
            <a:r>
              <a:rPr lang="ru-RU" dirty="0" err="1"/>
              <a:t>Cmm</a:t>
            </a:r>
            <a:r>
              <a:rPr lang="ru-RU" dirty="0"/>
              <a:t> (Си минус минус). Позже он был переименован в </a:t>
            </a:r>
            <a:r>
              <a:rPr lang="ru-RU" dirty="0" err="1"/>
              <a:t>ScriptEase</a:t>
            </a:r>
            <a:r>
              <a:rPr lang="ru-RU" dirty="0"/>
              <a:t>, так как название Си минус </a:t>
            </a:r>
            <a:r>
              <a:rPr lang="ru-RU" dirty="0" err="1"/>
              <a:t>минус</a:t>
            </a:r>
            <a:r>
              <a:rPr lang="ru-RU" dirty="0"/>
              <a:t> имело негативный оттенок. В целом. Перед тем, как язык обрел свое современное имя, его название менялось еще несколько раз.</a:t>
            </a:r>
          </a:p>
          <a:p>
            <a:r>
              <a:rPr lang="ru-RU" dirty="0"/>
              <a:t>В 1995 году </a:t>
            </a:r>
            <a:r>
              <a:rPr lang="ru-RU" dirty="0" err="1"/>
              <a:t>Брендан</a:t>
            </a:r>
            <a:r>
              <a:rPr lang="ru-RU" dirty="0"/>
              <a:t> </a:t>
            </a:r>
            <a:r>
              <a:rPr lang="ru-RU" dirty="0" err="1"/>
              <a:t>Эйх</a:t>
            </a:r>
            <a:r>
              <a:rPr lang="ru-RU" dirty="0"/>
              <a:t> получил задачу внедрить язык программирования в браузер </a:t>
            </a:r>
            <a:r>
              <a:rPr lang="ru-RU" dirty="0" err="1"/>
              <a:t>Netscape</a:t>
            </a:r>
            <a:r>
              <a:rPr lang="ru-RU" dirty="0"/>
              <a:t>. Изначально язык назывался </a:t>
            </a:r>
            <a:r>
              <a:rPr lang="ru-RU" dirty="0" err="1"/>
              <a:t>Mocha</a:t>
            </a:r>
            <a:r>
              <a:rPr lang="ru-RU" dirty="0"/>
              <a:t>, затем </a:t>
            </a:r>
            <a:r>
              <a:rPr lang="ru-RU" dirty="0" err="1"/>
              <a:t>LiveScript</a:t>
            </a:r>
            <a:r>
              <a:rPr lang="ru-RU" dirty="0"/>
              <a:t>. Наконец, он получил свое современное имя – </a:t>
            </a:r>
            <a:r>
              <a:rPr lang="ru-RU" dirty="0" err="1"/>
              <a:t>JavaScript</a:t>
            </a:r>
            <a:r>
              <a:rPr lang="ru-RU" dirty="0"/>
              <a:t>. Здесь разработчики пошли на хитрость. В то время, когда они занимались улучшением </a:t>
            </a:r>
            <a:r>
              <a:rPr lang="ru-RU" dirty="0" err="1"/>
              <a:t>LiveScript</a:t>
            </a:r>
            <a:r>
              <a:rPr lang="ru-RU" dirty="0"/>
              <a:t>, довольно большой популярностью пользовался язык </a:t>
            </a:r>
            <a:r>
              <a:rPr lang="ru-RU" dirty="0" err="1"/>
              <a:t>Java</a:t>
            </a:r>
            <a:r>
              <a:rPr lang="ru-RU" dirty="0"/>
              <a:t>. Для того, чтобы привлечь больше разработчиков для работы с новым языком, было решено использовать в его названии </a:t>
            </a:r>
            <a:r>
              <a:rPr lang="ru-RU" dirty="0" err="1"/>
              <a:t>Java</a:t>
            </a:r>
            <a:r>
              <a:rPr lang="ru-RU" dirty="0"/>
              <a:t>. В итоге получился </a:t>
            </a:r>
            <a:r>
              <a:rPr lang="ru-RU" dirty="0" err="1"/>
              <a:t>JavaScript</a:t>
            </a:r>
            <a:r>
              <a:rPr lang="ru-RU" dirty="0"/>
              <a:t>.</a:t>
            </a:r>
          </a:p>
          <a:p>
            <a:r>
              <a:rPr lang="ru-RU" dirty="0"/>
              <a:t>Последняя на сегодняшний день версия языка ES6 вышла в 2015 году. С ее появлением язык обрел вторую жизнь. Появились новые стандарты, а также возможность работы с константами. Претерпел изменения и сам код. Язык придерживается принципа сокращения кода при большей функциональности</a:t>
            </a:r>
            <a:r>
              <a:rPr lang="ru-RU" dirty="0" smtClean="0"/>
              <a:t>.</a:t>
            </a:r>
            <a:endParaRPr lang="ru-RU" dirty="0"/>
          </a:p>
        </p:txBody>
      </p:sp>
    </p:spTree>
    <p:extLst>
      <p:ext uri="{BB962C8B-B14F-4D97-AF65-F5344CB8AC3E}">
        <p14:creationId xmlns:p14="http://schemas.microsoft.com/office/powerpoint/2010/main" val="257265242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Тестирование на время</a:t>
            </a:r>
            <a:endParaRPr lang="ru-RU" dirty="0"/>
          </a:p>
        </p:txBody>
      </p:sp>
      <p:sp>
        <p:nvSpPr>
          <p:cNvPr id="3" name="Объект 2"/>
          <p:cNvSpPr>
            <a:spLocks noGrp="1"/>
          </p:cNvSpPr>
          <p:nvPr>
            <p:ph idx="1"/>
          </p:nvPr>
        </p:nvSpPr>
        <p:spPr/>
        <p:txBody>
          <a:bodyPr>
            <a:normAutofit/>
          </a:bodyPr>
          <a:lstStyle/>
          <a:p>
            <a:r>
              <a:rPr lang="ru-RU" dirty="0"/>
              <a:t>Для тестов, я буду использовать программу по сортировке массива. Программе будет даваться список с 10000 элементов со случайными значениями от 0 до 10000. Программа должна будет отсортировать этот список в порядке возрастания. В качестве списка я буду использовать константу (прилагается в файле </a:t>
            </a:r>
            <a:r>
              <a:rPr lang="en-US" i="1" dirty="0"/>
              <a:t>array</a:t>
            </a:r>
            <a:r>
              <a:rPr lang="ru-RU" i="1" dirty="0"/>
              <a:t>.</a:t>
            </a:r>
            <a:r>
              <a:rPr lang="en-US" i="1" dirty="0"/>
              <a:t>txt</a:t>
            </a:r>
            <a:r>
              <a:rPr lang="ru-RU" dirty="0"/>
              <a:t>). </a:t>
            </a:r>
          </a:p>
          <a:p>
            <a:r>
              <a:rPr lang="ru-RU" dirty="0"/>
              <a:t>Я буду писать программы для выше упомянутых языков (код приложен в файлах «</a:t>
            </a:r>
            <a:r>
              <a:rPr lang="ru-RU" dirty="0" err="1"/>
              <a:t>тест_на_время</a:t>
            </a:r>
            <a:r>
              <a:rPr lang="ru-RU" dirty="0"/>
              <a:t>.***» с разными расширениями для разных языков</a:t>
            </a:r>
            <a:r>
              <a:rPr lang="ru-RU" dirty="0" smtClean="0"/>
              <a:t>.</a:t>
            </a:r>
            <a:endParaRPr lang="ru-RU" dirty="0"/>
          </a:p>
          <a:p>
            <a:r>
              <a:rPr lang="ru-RU" dirty="0"/>
              <a:t>Так как каждый из этих языков программирования я знаю, я написал на них одинаковые по «смыслу» программы. Точно также я прикрепил все файлы (но не рекомендую смотреть на файл паскаля</a:t>
            </a:r>
            <a:r>
              <a:rPr lang="ru-RU" dirty="0" smtClean="0"/>
              <a:t>).</a:t>
            </a:r>
            <a:endParaRPr lang="ru-RU" dirty="0"/>
          </a:p>
          <a:p>
            <a:r>
              <a:rPr lang="ru-RU" dirty="0"/>
              <a:t>Вот время выполнения программ в таблице</a:t>
            </a:r>
          </a:p>
          <a:p>
            <a:endParaRPr lang="ru-RU" dirty="0" smtClean="0"/>
          </a:p>
        </p:txBody>
      </p:sp>
      <p:graphicFrame>
        <p:nvGraphicFramePr>
          <p:cNvPr id="8" name="Таблица 7"/>
          <p:cNvGraphicFramePr>
            <a:graphicFrameLocks noGrp="1"/>
          </p:cNvGraphicFramePr>
          <p:nvPr>
            <p:extLst>
              <p:ext uri="{D42A27DB-BD31-4B8C-83A1-F6EECF244321}">
                <p14:modId xmlns:p14="http://schemas.microsoft.com/office/powerpoint/2010/main" val="1101159519"/>
              </p:ext>
            </p:extLst>
          </p:nvPr>
        </p:nvGraphicFramePr>
        <p:xfrm>
          <a:off x="677334" y="5740553"/>
          <a:ext cx="8128000" cy="741680"/>
        </p:xfrm>
        <a:graphic>
          <a:graphicData uri="http://schemas.openxmlformats.org/drawingml/2006/table">
            <a:tbl>
              <a:tblPr firstRow="1" bandRow="1">
                <a:tableStyleId>{5C22544A-7EE6-4342-B048-85BDC9FD1C3A}</a:tableStyleId>
              </a:tblPr>
              <a:tblGrid>
                <a:gridCol w="2032000">
                  <a:extLst>
                    <a:ext uri="{9D8B030D-6E8A-4147-A177-3AD203B41FA5}">
                      <a16:colId xmlns:a16="http://schemas.microsoft.com/office/drawing/2014/main" val="223805876"/>
                    </a:ext>
                  </a:extLst>
                </a:gridCol>
                <a:gridCol w="2032000">
                  <a:extLst>
                    <a:ext uri="{9D8B030D-6E8A-4147-A177-3AD203B41FA5}">
                      <a16:colId xmlns:a16="http://schemas.microsoft.com/office/drawing/2014/main" val="2215041238"/>
                    </a:ext>
                  </a:extLst>
                </a:gridCol>
                <a:gridCol w="2390986">
                  <a:extLst>
                    <a:ext uri="{9D8B030D-6E8A-4147-A177-3AD203B41FA5}">
                      <a16:colId xmlns:a16="http://schemas.microsoft.com/office/drawing/2014/main" val="685092755"/>
                    </a:ext>
                  </a:extLst>
                </a:gridCol>
                <a:gridCol w="1673014">
                  <a:extLst>
                    <a:ext uri="{9D8B030D-6E8A-4147-A177-3AD203B41FA5}">
                      <a16:colId xmlns:a16="http://schemas.microsoft.com/office/drawing/2014/main" val="859542540"/>
                    </a:ext>
                  </a:extLst>
                </a:gridCol>
              </a:tblGrid>
              <a:tr h="370840">
                <a:tc>
                  <a:txBody>
                    <a:bodyPr/>
                    <a:lstStyle/>
                    <a:p>
                      <a:r>
                        <a:rPr lang="en-US" dirty="0" smtClean="0"/>
                        <a:t>Python</a:t>
                      </a:r>
                      <a:endParaRPr lang="ru-RU" dirty="0"/>
                    </a:p>
                  </a:txBody>
                  <a:tcPr/>
                </a:tc>
                <a:tc>
                  <a:txBody>
                    <a:bodyPr/>
                    <a:lstStyle/>
                    <a:p>
                      <a:r>
                        <a:rPr lang="en-US" dirty="0" smtClean="0"/>
                        <a:t>Pascal</a:t>
                      </a:r>
                      <a:endParaRPr lang="ru-RU" dirty="0"/>
                    </a:p>
                  </a:txBody>
                  <a:tcPr/>
                </a:tc>
                <a:tc>
                  <a:txBody>
                    <a:bodyPr/>
                    <a:lstStyle/>
                    <a:p>
                      <a:r>
                        <a:rPr lang="en-US" dirty="0" smtClean="0"/>
                        <a:t>JavaScript (Node JS)</a:t>
                      </a:r>
                      <a:endParaRPr lang="ru-RU" dirty="0"/>
                    </a:p>
                  </a:txBody>
                  <a:tcPr/>
                </a:tc>
                <a:tc>
                  <a:txBody>
                    <a:bodyPr/>
                    <a:lstStyle/>
                    <a:p>
                      <a:r>
                        <a:rPr lang="en-US" dirty="0" smtClean="0"/>
                        <a:t>C</a:t>
                      </a:r>
                      <a:endParaRPr lang="ru-RU" dirty="0"/>
                    </a:p>
                  </a:txBody>
                  <a:tcPr/>
                </a:tc>
                <a:extLst>
                  <a:ext uri="{0D108BD9-81ED-4DB2-BD59-A6C34878D82A}">
                    <a16:rowId xmlns:a16="http://schemas.microsoft.com/office/drawing/2014/main" val="429790739"/>
                  </a:ext>
                </a:extLst>
              </a:tr>
              <a:tr h="370840">
                <a:tc>
                  <a:txBody>
                    <a:bodyPr/>
                    <a:lstStyle/>
                    <a:p>
                      <a:r>
                        <a:rPr lang="en-US" dirty="0" smtClean="0"/>
                        <a:t>9.8</a:t>
                      </a:r>
                      <a:endParaRPr lang="ru-RU" dirty="0"/>
                    </a:p>
                  </a:txBody>
                  <a:tcPr/>
                </a:tc>
                <a:tc>
                  <a:txBody>
                    <a:bodyPr/>
                    <a:lstStyle/>
                    <a:p>
                      <a:r>
                        <a:rPr lang="en-US" dirty="0" smtClean="0"/>
                        <a:t>0.4</a:t>
                      </a:r>
                      <a:endParaRPr lang="ru-RU" dirty="0"/>
                    </a:p>
                  </a:txBody>
                  <a:tcPr/>
                </a:tc>
                <a:tc>
                  <a:txBody>
                    <a:bodyPr/>
                    <a:lstStyle/>
                    <a:p>
                      <a:r>
                        <a:rPr lang="en-US" dirty="0" smtClean="0"/>
                        <a:t>0.25</a:t>
                      </a:r>
                      <a:endParaRPr lang="ru-RU" dirty="0"/>
                    </a:p>
                  </a:txBody>
                  <a:tcPr/>
                </a:tc>
                <a:tc>
                  <a:txBody>
                    <a:bodyPr/>
                    <a:lstStyle/>
                    <a:p>
                      <a:r>
                        <a:rPr lang="en-US" dirty="0" smtClean="0"/>
                        <a:t>0.3</a:t>
                      </a:r>
                      <a:endParaRPr lang="ru-RU" dirty="0"/>
                    </a:p>
                  </a:txBody>
                  <a:tcPr/>
                </a:tc>
                <a:extLst>
                  <a:ext uri="{0D108BD9-81ED-4DB2-BD59-A6C34878D82A}">
                    <a16:rowId xmlns:a16="http://schemas.microsoft.com/office/drawing/2014/main" val="1763095106"/>
                  </a:ext>
                </a:extLst>
              </a:tr>
            </a:tbl>
          </a:graphicData>
        </a:graphic>
      </p:graphicFrame>
    </p:spTree>
    <p:extLst>
      <p:ext uri="{BB962C8B-B14F-4D97-AF65-F5344CB8AC3E}">
        <p14:creationId xmlns:p14="http://schemas.microsoft.com/office/powerpoint/2010/main" val="426664163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Тестирование на время</a:t>
            </a:r>
            <a:endParaRPr lang="ru-RU" dirty="0"/>
          </a:p>
        </p:txBody>
      </p:sp>
      <p:sp>
        <p:nvSpPr>
          <p:cNvPr id="3" name="Объект 2"/>
          <p:cNvSpPr>
            <a:spLocks noGrp="1"/>
          </p:cNvSpPr>
          <p:nvPr>
            <p:ph idx="1"/>
          </p:nvPr>
        </p:nvSpPr>
        <p:spPr>
          <a:xfrm>
            <a:off x="677334" y="2160589"/>
            <a:ext cx="8596668" cy="4697411"/>
          </a:xfrm>
        </p:spPr>
        <p:txBody>
          <a:bodyPr>
            <a:normAutofit/>
          </a:bodyPr>
          <a:lstStyle/>
          <a:p>
            <a:r>
              <a:rPr lang="ru-RU" sz="1400" dirty="0" smtClean="0"/>
              <a:t>Как можно из этого заметить, самым быстрым оказался </a:t>
            </a:r>
            <a:r>
              <a:rPr lang="en-US" sz="1400" dirty="0" smtClean="0"/>
              <a:t>Node JS</a:t>
            </a:r>
            <a:r>
              <a:rPr lang="ru-RU" sz="1400" dirty="0" smtClean="0"/>
              <a:t>, после него идёт C, после чего идёт </a:t>
            </a:r>
            <a:r>
              <a:rPr lang="en-US" sz="1400" dirty="0" smtClean="0"/>
              <a:t>Pascal</a:t>
            </a:r>
            <a:r>
              <a:rPr lang="ru-RU" sz="1400" dirty="0" smtClean="0"/>
              <a:t>, и с ОГРОМНОЙ разницей </a:t>
            </a:r>
            <a:r>
              <a:rPr lang="en-US" sz="1400" dirty="0" smtClean="0"/>
              <a:t>Python</a:t>
            </a:r>
            <a:r>
              <a:rPr lang="ru-RU" sz="1400" dirty="0" smtClean="0"/>
              <a:t>.</a:t>
            </a:r>
          </a:p>
          <a:p>
            <a:r>
              <a:rPr lang="ru-RU" sz="1400" dirty="0" smtClean="0"/>
              <a:t>Помимо этого, я также решил провести тест с другой программой: она будет находить факториал из 1000. Программы тоже прикреплены</a:t>
            </a:r>
            <a:endParaRPr lang="en-US" sz="1400" dirty="0" smtClean="0"/>
          </a:p>
          <a:p>
            <a:endParaRPr lang="en-US" sz="1400" dirty="0" smtClean="0"/>
          </a:p>
          <a:p>
            <a:pPr marL="0" indent="0">
              <a:buNone/>
            </a:pPr>
            <a:endParaRPr lang="en-US" sz="1400" dirty="0"/>
          </a:p>
          <a:p>
            <a:pPr marL="0" indent="0">
              <a:buNone/>
            </a:pPr>
            <a:endParaRPr lang="en-US" sz="1400" dirty="0" smtClean="0"/>
          </a:p>
          <a:p>
            <a:r>
              <a:rPr lang="ru-RU" sz="1400" dirty="0" smtClean="0"/>
              <a:t>Как можно заметить, результаты довольно заметно отличаются. Например, в первом случае </a:t>
            </a:r>
            <a:r>
              <a:rPr lang="en-US" sz="1400" dirty="0" smtClean="0"/>
              <a:t>Python </a:t>
            </a:r>
            <a:r>
              <a:rPr lang="ru-RU" sz="1400" dirty="0" smtClean="0"/>
              <a:t>выполнялся дольше всех, а во втором случае, наоборот – 2-ой по быстроте.  При этом быстрее всех был </a:t>
            </a:r>
            <a:r>
              <a:rPr lang="en-US" sz="1400" dirty="0" smtClean="0"/>
              <a:t>C, </a:t>
            </a:r>
            <a:r>
              <a:rPr lang="ru-RU" sz="1400" dirty="0" smtClean="0"/>
              <a:t>а стал </a:t>
            </a:r>
            <a:r>
              <a:rPr lang="en-US" sz="1400" dirty="0" smtClean="0"/>
              <a:t>Pascal.</a:t>
            </a:r>
            <a:endParaRPr lang="ru-RU" sz="1400" dirty="0" smtClean="0"/>
          </a:p>
          <a:p>
            <a:r>
              <a:rPr lang="ru-RU" sz="1400" dirty="0" smtClean="0"/>
              <a:t>Я считаю, что разные языки программирования устроены по разному (какие-то из них компилируются в </a:t>
            </a:r>
            <a:r>
              <a:rPr lang="en-US" sz="1400" dirty="0" smtClean="0"/>
              <a:t>c</a:t>
            </a:r>
            <a:r>
              <a:rPr lang="ru-RU" sz="1400" dirty="0" smtClean="0"/>
              <a:t>, какие-то напрямую в </a:t>
            </a:r>
            <a:r>
              <a:rPr lang="en-US" sz="1400" dirty="0" smtClean="0"/>
              <a:t>assembly</a:t>
            </a:r>
            <a:r>
              <a:rPr lang="ru-RU" sz="1400" dirty="0" smtClean="0"/>
              <a:t>), из-за чего их скорость в разных функциях может </a:t>
            </a:r>
            <a:r>
              <a:rPr lang="ru-RU" sz="1400" dirty="0" err="1" smtClean="0"/>
              <a:t>менятся</a:t>
            </a:r>
            <a:r>
              <a:rPr lang="ru-RU" sz="1400" dirty="0" smtClean="0"/>
              <a:t>.</a:t>
            </a:r>
          </a:p>
          <a:p>
            <a:r>
              <a:rPr lang="ru-RU" sz="1400" dirty="0" smtClean="0"/>
              <a:t>Помимо этого, в интернете я нашёл статистику с популярностью разных языков программирования.</a:t>
            </a:r>
          </a:p>
          <a:p>
            <a:pPr marL="0" indent="0">
              <a:buNone/>
            </a:pPr>
            <a:endParaRPr lang="ru-RU" sz="1400" dirty="0"/>
          </a:p>
        </p:txBody>
      </p:sp>
      <p:graphicFrame>
        <p:nvGraphicFramePr>
          <p:cNvPr id="5" name="Таблица 4"/>
          <p:cNvGraphicFramePr>
            <a:graphicFrameLocks noGrp="1"/>
          </p:cNvGraphicFramePr>
          <p:nvPr>
            <p:extLst>
              <p:ext uri="{D42A27DB-BD31-4B8C-83A1-F6EECF244321}">
                <p14:modId xmlns:p14="http://schemas.microsoft.com/office/powerpoint/2010/main" val="2374037057"/>
              </p:ext>
            </p:extLst>
          </p:nvPr>
        </p:nvGraphicFramePr>
        <p:xfrm>
          <a:off x="677334" y="3446240"/>
          <a:ext cx="8128000" cy="741680"/>
        </p:xfrm>
        <a:graphic>
          <a:graphicData uri="http://schemas.openxmlformats.org/drawingml/2006/table">
            <a:tbl>
              <a:tblPr firstRow="1" bandRow="1">
                <a:tableStyleId>{5C22544A-7EE6-4342-B048-85BDC9FD1C3A}</a:tableStyleId>
              </a:tblPr>
              <a:tblGrid>
                <a:gridCol w="2032000">
                  <a:extLst>
                    <a:ext uri="{9D8B030D-6E8A-4147-A177-3AD203B41FA5}">
                      <a16:colId xmlns:a16="http://schemas.microsoft.com/office/drawing/2014/main" val="223805876"/>
                    </a:ext>
                  </a:extLst>
                </a:gridCol>
                <a:gridCol w="2032000">
                  <a:extLst>
                    <a:ext uri="{9D8B030D-6E8A-4147-A177-3AD203B41FA5}">
                      <a16:colId xmlns:a16="http://schemas.microsoft.com/office/drawing/2014/main" val="2215041238"/>
                    </a:ext>
                  </a:extLst>
                </a:gridCol>
                <a:gridCol w="2390986">
                  <a:extLst>
                    <a:ext uri="{9D8B030D-6E8A-4147-A177-3AD203B41FA5}">
                      <a16:colId xmlns:a16="http://schemas.microsoft.com/office/drawing/2014/main" val="685092755"/>
                    </a:ext>
                  </a:extLst>
                </a:gridCol>
                <a:gridCol w="1673014">
                  <a:extLst>
                    <a:ext uri="{9D8B030D-6E8A-4147-A177-3AD203B41FA5}">
                      <a16:colId xmlns:a16="http://schemas.microsoft.com/office/drawing/2014/main" val="859542540"/>
                    </a:ext>
                  </a:extLst>
                </a:gridCol>
              </a:tblGrid>
              <a:tr h="370840">
                <a:tc>
                  <a:txBody>
                    <a:bodyPr/>
                    <a:lstStyle/>
                    <a:p>
                      <a:r>
                        <a:rPr lang="en-US" dirty="0" smtClean="0"/>
                        <a:t>Python</a:t>
                      </a:r>
                      <a:endParaRPr lang="ru-RU" dirty="0"/>
                    </a:p>
                  </a:txBody>
                  <a:tcPr/>
                </a:tc>
                <a:tc>
                  <a:txBody>
                    <a:bodyPr/>
                    <a:lstStyle/>
                    <a:p>
                      <a:r>
                        <a:rPr lang="en-US" dirty="0" smtClean="0"/>
                        <a:t>Pascal</a:t>
                      </a:r>
                      <a:endParaRPr lang="ru-RU" dirty="0"/>
                    </a:p>
                  </a:txBody>
                  <a:tcPr/>
                </a:tc>
                <a:tc>
                  <a:txBody>
                    <a:bodyPr/>
                    <a:lstStyle/>
                    <a:p>
                      <a:r>
                        <a:rPr lang="en-US" dirty="0" smtClean="0"/>
                        <a:t>JavaScript (Node JS)</a:t>
                      </a:r>
                      <a:endParaRPr lang="ru-RU" dirty="0"/>
                    </a:p>
                  </a:txBody>
                  <a:tcPr/>
                </a:tc>
                <a:tc>
                  <a:txBody>
                    <a:bodyPr/>
                    <a:lstStyle/>
                    <a:p>
                      <a:r>
                        <a:rPr lang="en-US" dirty="0" smtClean="0"/>
                        <a:t>C</a:t>
                      </a:r>
                      <a:endParaRPr lang="ru-RU" dirty="0"/>
                    </a:p>
                  </a:txBody>
                  <a:tcPr/>
                </a:tc>
                <a:extLst>
                  <a:ext uri="{0D108BD9-81ED-4DB2-BD59-A6C34878D82A}">
                    <a16:rowId xmlns:a16="http://schemas.microsoft.com/office/drawing/2014/main" val="429790739"/>
                  </a:ext>
                </a:extLst>
              </a:tr>
              <a:tr h="370840">
                <a:tc>
                  <a:txBody>
                    <a:bodyPr/>
                    <a:lstStyle/>
                    <a:p>
                      <a:r>
                        <a:rPr lang="ru-RU" dirty="0" smtClean="0"/>
                        <a:t>0.003</a:t>
                      </a:r>
                      <a:endParaRPr lang="ru-RU" dirty="0"/>
                    </a:p>
                  </a:txBody>
                  <a:tcPr/>
                </a:tc>
                <a:tc>
                  <a:txBody>
                    <a:bodyPr/>
                    <a:lstStyle/>
                    <a:p>
                      <a:r>
                        <a:rPr lang="en-US" dirty="0" smtClean="0"/>
                        <a:t>&lt;</a:t>
                      </a:r>
                      <a:r>
                        <a:rPr lang="en-US" baseline="0" dirty="0" smtClean="0"/>
                        <a:t> 0.001</a:t>
                      </a:r>
                      <a:endParaRPr lang="ru-RU" dirty="0"/>
                    </a:p>
                  </a:txBody>
                  <a:tcPr/>
                </a:tc>
                <a:tc>
                  <a:txBody>
                    <a:bodyPr/>
                    <a:lstStyle/>
                    <a:p>
                      <a:r>
                        <a:rPr lang="en-US" dirty="0" smtClean="0"/>
                        <a:t>0.007</a:t>
                      </a:r>
                      <a:endParaRPr lang="ru-RU" dirty="0"/>
                    </a:p>
                  </a:txBody>
                  <a:tcPr/>
                </a:tc>
                <a:tc>
                  <a:txBody>
                    <a:bodyPr/>
                    <a:lstStyle/>
                    <a:p>
                      <a:r>
                        <a:rPr lang="en-US" dirty="0" smtClean="0"/>
                        <a:t>0.001</a:t>
                      </a:r>
                      <a:endParaRPr lang="ru-RU" dirty="0"/>
                    </a:p>
                  </a:txBody>
                  <a:tcPr/>
                </a:tc>
                <a:extLst>
                  <a:ext uri="{0D108BD9-81ED-4DB2-BD59-A6C34878D82A}">
                    <a16:rowId xmlns:a16="http://schemas.microsoft.com/office/drawing/2014/main" val="1763095106"/>
                  </a:ext>
                </a:extLst>
              </a:tr>
            </a:tbl>
          </a:graphicData>
        </a:graphic>
      </p:graphicFrame>
      <p:sp>
        <p:nvSpPr>
          <p:cNvPr id="6" name="Прямоугольник 5"/>
          <p:cNvSpPr/>
          <p:nvPr/>
        </p:nvSpPr>
        <p:spPr>
          <a:xfrm>
            <a:off x="8805334" y="5288340"/>
            <a:ext cx="3488455" cy="1569660"/>
          </a:xfrm>
          <a:prstGeom prst="rect">
            <a:avLst/>
          </a:prstGeom>
          <a:noFill/>
        </p:spPr>
        <p:txBody>
          <a:bodyPr wrap="none" lIns="91440" tIns="45720" rIns="91440" bIns="45720">
            <a:spAutoFit/>
          </a:bodyPr>
          <a:lstStyle/>
          <a:p>
            <a:pPr algn="ctr"/>
            <a:r>
              <a:rPr lang="en-US" sz="2400" b="1" dirty="0">
                <a:ln>
                  <a:solidFill>
                    <a:schemeClr val="tx2"/>
                  </a:solidFill>
                  <a:prstDash val="solid"/>
                </a:ln>
                <a:solidFill>
                  <a:schemeClr val="bg1"/>
                </a:solidFill>
              </a:rPr>
              <a:t>Python</a:t>
            </a:r>
            <a:r>
              <a:rPr lang="en-US" sz="2400" dirty="0">
                <a:ln>
                  <a:solidFill>
                    <a:schemeClr val="tx2"/>
                  </a:solidFill>
                  <a:prstDash val="solid"/>
                </a:ln>
                <a:solidFill>
                  <a:schemeClr val="bg1"/>
                </a:solidFill>
              </a:rPr>
              <a:t> – </a:t>
            </a:r>
            <a:r>
              <a:rPr lang="en-US" sz="2400" dirty="0" smtClean="0">
                <a:ln>
                  <a:solidFill>
                    <a:schemeClr val="tx2"/>
                  </a:solidFill>
                  <a:prstDash val="solid"/>
                </a:ln>
                <a:solidFill>
                  <a:schemeClr val="bg1"/>
                </a:solidFill>
              </a:rPr>
              <a:t>1</a:t>
            </a:r>
            <a:r>
              <a:rPr lang="ru-RU" sz="2400" dirty="0" smtClean="0">
                <a:ln>
                  <a:solidFill>
                    <a:schemeClr val="tx2"/>
                  </a:solidFill>
                  <a:prstDash val="solid"/>
                </a:ln>
                <a:solidFill>
                  <a:schemeClr val="bg1"/>
                </a:solidFill>
              </a:rPr>
              <a:t>-</a:t>
            </a:r>
            <a:r>
              <a:rPr lang="ru-RU" sz="2400" dirty="0" err="1" smtClean="0">
                <a:ln>
                  <a:solidFill>
                    <a:schemeClr val="tx2"/>
                  </a:solidFill>
                  <a:prstDash val="solid"/>
                </a:ln>
                <a:solidFill>
                  <a:schemeClr val="bg1"/>
                </a:solidFill>
              </a:rPr>
              <a:t>ое</a:t>
            </a:r>
            <a:r>
              <a:rPr lang="en-US" sz="2400" dirty="0" smtClean="0">
                <a:ln>
                  <a:solidFill>
                    <a:schemeClr val="tx2"/>
                  </a:solidFill>
                  <a:prstDash val="solid"/>
                </a:ln>
                <a:solidFill>
                  <a:schemeClr val="bg1"/>
                </a:solidFill>
              </a:rPr>
              <a:t> </a:t>
            </a:r>
            <a:r>
              <a:rPr lang="ru-RU" sz="2400" dirty="0" smtClean="0">
                <a:ln>
                  <a:solidFill>
                    <a:schemeClr val="tx2"/>
                  </a:solidFill>
                  <a:prstDash val="solid"/>
                </a:ln>
                <a:solidFill>
                  <a:schemeClr val="bg1"/>
                </a:solidFill>
              </a:rPr>
              <a:t>место</a:t>
            </a:r>
            <a:endParaRPr lang="ru-RU" sz="2400" dirty="0">
              <a:ln>
                <a:solidFill>
                  <a:schemeClr val="tx2"/>
                </a:solidFill>
                <a:prstDash val="solid"/>
              </a:ln>
              <a:solidFill>
                <a:schemeClr val="bg1"/>
              </a:solidFill>
            </a:endParaRPr>
          </a:p>
          <a:p>
            <a:pPr algn="ctr"/>
            <a:r>
              <a:rPr lang="en-US" sz="2400" b="1" dirty="0">
                <a:ln>
                  <a:solidFill>
                    <a:schemeClr val="tx2"/>
                  </a:solidFill>
                  <a:prstDash val="solid"/>
                </a:ln>
                <a:solidFill>
                  <a:schemeClr val="bg1"/>
                </a:solidFill>
              </a:rPr>
              <a:t>Pascal</a:t>
            </a:r>
            <a:r>
              <a:rPr lang="en-US" sz="2400" dirty="0">
                <a:ln>
                  <a:solidFill>
                    <a:schemeClr val="tx2"/>
                  </a:solidFill>
                  <a:prstDash val="solid"/>
                </a:ln>
                <a:solidFill>
                  <a:schemeClr val="bg1"/>
                </a:solidFill>
              </a:rPr>
              <a:t> </a:t>
            </a:r>
            <a:r>
              <a:rPr lang="en-US" sz="2400" dirty="0" smtClean="0">
                <a:ln>
                  <a:solidFill>
                    <a:schemeClr val="tx2"/>
                  </a:solidFill>
                  <a:prstDash val="solid"/>
                </a:ln>
                <a:solidFill>
                  <a:schemeClr val="bg1"/>
                </a:solidFill>
              </a:rPr>
              <a:t>– 211</a:t>
            </a:r>
            <a:r>
              <a:rPr lang="ru-RU" sz="2400" dirty="0" smtClean="0">
                <a:ln>
                  <a:solidFill>
                    <a:schemeClr val="tx2"/>
                  </a:solidFill>
                  <a:prstDash val="solid"/>
                </a:ln>
                <a:solidFill>
                  <a:schemeClr val="bg1"/>
                </a:solidFill>
              </a:rPr>
              <a:t>-</a:t>
            </a:r>
            <a:r>
              <a:rPr lang="ru-RU" sz="2400" dirty="0" err="1" smtClean="0">
                <a:ln>
                  <a:solidFill>
                    <a:schemeClr val="tx2"/>
                  </a:solidFill>
                  <a:prstDash val="solid"/>
                </a:ln>
                <a:solidFill>
                  <a:schemeClr val="bg1"/>
                </a:solidFill>
              </a:rPr>
              <a:t>ое</a:t>
            </a:r>
            <a:r>
              <a:rPr lang="ru-RU" sz="2400" dirty="0" smtClean="0">
                <a:ln>
                  <a:solidFill>
                    <a:schemeClr val="tx2"/>
                  </a:solidFill>
                  <a:prstDash val="solid"/>
                </a:ln>
                <a:solidFill>
                  <a:schemeClr val="bg1"/>
                </a:solidFill>
              </a:rPr>
              <a:t> место</a:t>
            </a:r>
            <a:endParaRPr lang="ru-RU" sz="2400" dirty="0">
              <a:ln>
                <a:solidFill>
                  <a:schemeClr val="tx2"/>
                </a:solidFill>
                <a:prstDash val="solid"/>
              </a:ln>
              <a:solidFill>
                <a:schemeClr val="bg1"/>
              </a:solidFill>
            </a:endParaRPr>
          </a:p>
          <a:p>
            <a:pPr algn="ctr"/>
            <a:r>
              <a:rPr lang="en-US" sz="2400" b="1" dirty="0" err="1">
                <a:ln>
                  <a:solidFill>
                    <a:schemeClr val="tx2"/>
                  </a:solidFill>
                  <a:prstDash val="solid"/>
                </a:ln>
                <a:solidFill>
                  <a:schemeClr val="bg1"/>
                </a:solidFill>
              </a:rPr>
              <a:t>Javascript</a:t>
            </a:r>
            <a:r>
              <a:rPr lang="en-US" sz="2400" dirty="0">
                <a:ln>
                  <a:solidFill>
                    <a:schemeClr val="tx2"/>
                  </a:solidFill>
                  <a:prstDash val="solid"/>
                </a:ln>
                <a:solidFill>
                  <a:schemeClr val="bg1"/>
                </a:solidFill>
              </a:rPr>
              <a:t> – </a:t>
            </a:r>
            <a:r>
              <a:rPr lang="en-US" sz="2400" dirty="0" smtClean="0">
                <a:ln>
                  <a:solidFill>
                    <a:schemeClr val="tx2"/>
                  </a:solidFill>
                  <a:prstDash val="solid"/>
                </a:ln>
                <a:solidFill>
                  <a:schemeClr val="bg1"/>
                </a:solidFill>
              </a:rPr>
              <a:t>7</a:t>
            </a:r>
            <a:r>
              <a:rPr lang="ru-RU" sz="2400" dirty="0" smtClean="0">
                <a:ln>
                  <a:solidFill>
                    <a:schemeClr val="tx2"/>
                  </a:solidFill>
                  <a:prstDash val="solid"/>
                </a:ln>
                <a:solidFill>
                  <a:schemeClr val="bg1"/>
                </a:solidFill>
              </a:rPr>
              <a:t>-</a:t>
            </a:r>
            <a:r>
              <a:rPr lang="ru-RU" sz="2400" dirty="0" err="1" smtClean="0">
                <a:ln>
                  <a:solidFill>
                    <a:schemeClr val="tx2"/>
                  </a:solidFill>
                  <a:prstDash val="solid"/>
                </a:ln>
                <a:solidFill>
                  <a:schemeClr val="bg1"/>
                </a:solidFill>
              </a:rPr>
              <a:t>ое</a:t>
            </a:r>
            <a:r>
              <a:rPr lang="ru-RU" sz="2400" dirty="0" smtClean="0">
                <a:ln>
                  <a:solidFill>
                    <a:schemeClr val="tx2"/>
                  </a:solidFill>
                  <a:prstDash val="solid"/>
                </a:ln>
                <a:solidFill>
                  <a:schemeClr val="bg1"/>
                </a:solidFill>
              </a:rPr>
              <a:t> место</a:t>
            </a:r>
            <a:endParaRPr lang="ru-RU" sz="2400" dirty="0">
              <a:ln>
                <a:solidFill>
                  <a:schemeClr val="tx2"/>
                </a:solidFill>
                <a:prstDash val="solid"/>
              </a:ln>
              <a:solidFill>
                <a:schemeClr val="bg1"/>
              </a:solidFill>
            </a:endParaRPr>
          </a:p>
          <a:p>
            <a:pPr algn="ctr"/>
            <a:r>
              <a:rPr lang="en-US" sz="2400" b="1" dirty="0">
                <a:ln>
                  <a:solidFill>
                    <a:schemeClr val="tx2"/>
                  </a:solidFill>
                  <a:prstDash val="solid"/>
                </a:ln>
                <a:solidFill>
                  <a:schemeClr val="bg1"/>
                </a:solidFill>
              </a:rPr>
              <a:t>C</a:t>
            </a:r>
            <a:r>
              <a:rPr lang="en-US" sz="2400" dirty="0">
                <a:ln>
                  <a:solidFill>
                    <a:schemeClr val="tx2"/>
                  </a:solidFill>
                  <a:prstDash val="solid"/>
                </a:ln>
                <a:solidFill>
                  <a:schemeClr val="bg1"/>
                </a:solidFill>
              </a:rPr>
              <a:t> – </a:t>
            </a:r>
            <a:r>
              <a:rPr lang="en-US" sz="2400" dirty="0" smtClean="0">
                <a:ln>
                  <a:solidFill>
                    <a:schemeClr val="tx2"/>
                  </a:solidFill>
                  <a:prstDash val="solid"/>
                </a:ln>
                <a:solidFill>
                  <a:schemeClr val="bg1"/>
                </a:solidFill>
              </a:rPr>
              <a:t>2</a:t>
            </a:r>
            <a:r>
              <a:rPr lang="ru-RU" sz="2400" dirty="0" smtClean="0">
                <a:ln>
                  <a:solidFill>
                    <a:schemeClr val="tx2"/>
                  </a:solidFill>
                  <a:prstDash val="solid"/>
                </a:ln>
                <a:solidFill>
                  <a:schemeClr val="bg1"/>
                </a:solidFill>
              </a:rPr>
              <a:t>-</a:t>
            </a:r>
            <a:r>
              <a:rPr lang="ru-RU" sz="2400" dirty="0" err="1" smtClean="0">
                <a:ln>
                  <a:solidFill>
                    <a:schemeClr val="tx2"/>
                  </a:solidFill>
                  <a:prstDash val="solid"/>
                </a:ln>
                <a:solidFill>
                  <a:schemeClr val="bg1"/>
                </a:solidFill>
              </a:rPr>
              <a:t>ое</a:t>
            </a:r>
            <a:r>
              <a:rPr lang="ru-RU" sz="2400" dirty="0" smtClean="0">
                <a:ln>
                  <a:solidFill>
                    <a:schemeClr val="tx2"/>
                  </a:solidFill>
                  <a:prstDash val="solid"/>
                </a:ln>
                <a:solidFill>
                  <a:schemeClr val="bg1"/>
                </a:solidFill>
              </a:rPr>
              <a:t> место</a:t>
            </a:r>
            <a:endParaRPr lang="ru-RU" sz="2400" dirty="0">
              <a:ln>
                <a:solidFill>
                  <a:schemeClr val="tx2"/>
                </a:solidFill>
                <a:prstDash val="solid"/>
              </a:ln>
              <a:solidFill>
                <a:schemeClr val="bg1"/>
              </a:solidFill>
            </a:endParaRPr>
          </a:p>
        </p:txBody>
      </p:sp>
    </p:spTree>
    <p:extLst>
      <p:ext uri="{BB962C8B-B14F-4D97-AF65-F5344CB8AC3E}">
        <p14:creationId xmlns:p14="http://schemas.microsoft.com/office/powerpoint/2010/main" val="348431819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Заключение</a:t>
            </a:r>
            <a:endParaRPr lang="ru-RU" dirty="0"/>
          </a:p>
        </p:txBody>
      </p:sp>
      <p:sp>
        <p:nvSpPr>
          <p:cNvPr id="3" name="Объект 2"/>
          <p:cNvSpPr>
            <a:spLocks noGrp="1"/>
          </p:cNvSpPr>
          <p:nvPr>
            <p:ph idx="1"/>
          </p:nvPr>
        </p:nvSpPr>
        <p:spPr/>
        <p:txBody>
          <a:bodyPr/>
          <a:lstStyle/>
          <a:p>
            <a:r>
              <a:rPr lang="ru-RU" dirty="0"/>
              <a:t>Нельзя однозначно сказать, какой язык программирования лучше, или хуже. Разные языки имеет разные достоинства, но и при этом разные минусы. (</a:t>
            </a:r>
            <a:r>
              <a:rPr lang="en-US" dirty="0"/>
              <a:t>Python </a:t>
            </a:r>
            <a:r>
              <a:rPr lang="ru-RU" dirty="0"/>
              <a:t>– быстрый, для него есть много пользовательских библиотек, в каких-то задачах он очень медленный, </a:t>
            </a:r>
            <a:r>
              <a:rPr lang="en-US" dirty="0"/>
              <a:t>C </a:t>
            </a:r>
            <a:r>
              <a:rPr lang="ru-RU" dirty="0"/>
              <a:t>– сложный в изучении, но позволяет делать много всего встроено и быстрый).</a:t>
            </a:r>
          </a:p>
          <a:p>
            <a:r>
              <a:rPr lang="ru-RU" dirty="0"/>
              <a:t>Я считаю, что современному программисту нужно владеть разными языками, ведь таким образом можно будет гораздо легче решать другие задачи. Это сделает более универсальным и востребованным в современном мире</a:t>
            </a:r>
            <a:r>
              <a:rPr lang="ru-RU" dirty="0" smtClean="0"/>
              <a:t>.</a:t>
            </a:r>
            <a:endParaRPr lang="ru-RU" dirty="0"/>
          </a:p>
        </p:txBody>
      </p:sp>
    </p:spTree>
    <p:extLst>
      <p:ext uri="{BB962C8B-B14F-4D97-AF65-F5344CB8AC3E}">
        <p14:creationId xmlns:p14="http://schemas.microsoft.com/office/powerpoint/2010/main" val="403837663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Используемая литература</a:t>
            </a:r>
            <a:endParaRPr lang="ru-RU" dirty="0"/>
          </a:p>
        </p:txBody>
      </p:sp>
      <p:sp>
        <p:nvSpPr>
          <p:cNvPr id="3" name="Объект 2"/>
          <p:cNvSpPr>
            <a:spLocks noGrp="1"/>
          </p:cNvSpPr>
          <p:nvPr>
            <p:ph idx="1"/>
          </p:nvPr>
        </p:nvSpPr>
        <p:spPr>
          <a:xfrm>
            <a:off x="677334" y="1423989"/>
            <a:ext cx="8596668" cy="3880773"/>
          </a:xfrm>
        </p:spPr>
        <p:txBody>
          <a:bodyPr>
            <a:noAutofit/>
          </a:bodyPr>
          <a:lstStyle/>
          <a:p>
            <a:pPr lvl="0"/>
            <a:r>
              <a:rPr lang="en-US" sz="1400" dirty="0"/>
              <a:t>Computer History Museum - https://www.computerhistory.org/</a:t>
            </a:r>
            <a:endParaRPr lang="ru-RU" sz="1400" dirty="0"/>
          </a:p>
          <a:p>
            <a:pPr lvl="0"/>
            <a:r>
              <a:rPr lang="en-US" sz="1400" dirty="0"/>
              <a:t>IEEE Computer Society - https://www.computer.org/</a:t>
            </a:r>
            <a:endParaRPr lang="ru-RU" sz="1400" dirty="0"/>
          </a:p>
          <a:p>
            <a:pPr lvl="0"/>
            <a:r>
              <a:rPr lang="en-US" sz="1400" dirty="0"/>
              <a:t>History of Programming Languages (HOPL) - https://hopl4.sigplan.org/</a:t>
            </a:r>
            <a:endParaRPr lang="ru-RU" sz="1400" dirty="0"/>
          </a:p>
          <a:p>
            <a:pPr lvl="0"/>
            <a:r>
              <a:rPr lang="en-US" sz="1400" dirty="0"/>
              <a:t>The History of Computers - https://www.computerhistory.org/timeline/</a:t>
            </a:r>
            <a:endParaRPr lang="ru-RU" sz="1400" dirty="0"/>
          </a:p>
          <a:p>
            <a:pPr lvl="0"/>
            <a:r>
              <a:rPr lang="en-US" sz="1400" dirty="0"/>
              <a:t>History of Programming Languages - https://en.wikipedia.org/wiki/History_of_programming_languages</a:t>
            </a:r>
            <a:endParaRPr lang="ru-RU" sz="1400" dirty="0"/>
          </a:p>
          <a:p>
            <a:pPr lvl="0"/>
            <a:r>
              <a:rPr lang="en-US" sz="1400" dirty="0"/>
              <a:t>A Brief History of Programming Languages - https://www.lewisu.edu/experts/wordpress/index.php/a-brief-history-of-programming-languages/</a:t>
            </a:r>
            <a:endParaRPr lang="ru-RU" sz="1400" dirty="0"/>
          </a:p>
          <a:p>
            <a:pPr lvl="0"/>
            <a:r>
              <a:rPr lang="en-US" sz="1400" dirty="0"/>
              <a:t>Brief History of Computer Science - https://www.cs.cmu.edu/~15110-s13/Wing06-ctc.pdf</a:t>
            </a:r>
            <a:endParaRPr lang="ru-RU" sz="1400" dirty="0"/>
          </a:p>
          <a:p>
            <a:pPr lvl="0"/>
            <a:r>
              <a:rPr lang="en-US" sz="1400" dirty="0"/>
              <a:t>Top 10 Most Popular Programming Languages - https://www.investopedia.com/top</a:t>
            </a:r>
            <a:endParaRPr lang="ru-RU" sz="1400" dirty="0"/>
          </a:p>
          <a:p>
            <a:pPr lvl="0"/>
            <a:r>
              <a:rPr lang="en-US" sz="1400" dirty="0" err="1"/>
              <a:t>Tiobe</a:t>
            </a:r>
            <a:r>
              <a:rPr lang="en-US" sz="1400" dirty="0"/>
              <a:t> (The Importance of Being Earnest) - https://www.tiobe.com/tiobe-index/</a:t>
            </a:r>
            <a:endParaRPr lang="ru-RU" sz="1400" dirty="0"/>
          </a:p>
          <a:p>
            <a:pPr lvl="0"/>
            <a:r>
              <a:rPr lang="en-US" sz="1400" dirty="0"/>
              <a:t> </a:t>
            </a:r>
            <a:r>
              <a:rPr lang="ru-RU" sz="1400" dirty="0"/>
              <a:t>Лидерство </a:t>
            </a:r>
            <a:r>
              <a:rPr lang="en-US" sz="1400" dirty="0"/>
              <a:t>Python</a:t>
            </a:r>
            <a:r>
              <a:rPr lang="ru-RU" sz="1400" dirty="0"/>
              <a:t> в рейтинге </a:t>
            </a:r>
            <a:r>
              <a:rPr lang="en-US" sz="1400" dirty="0" err="1"/>
              <a:t>Tiobe</a:t>
            </a:r>
            <a:r>
              <a:rPr lang="ru-RU" sz="1400" dirty="0"/>
              <a:t>: долгий путь к первому месту и зарплатные ожидания разработчиков - </a:t>
            </a:r>
            <a:r>
              <a:rPr lang="en-US" sz="1400" dirty="0"/>
              <a:t>https</a:t>
            </a:r>
            <a:r>
              <a:rPr lang="ru-RU" sz="1400" dirty="0"/>
              <a:t>://</a:t>
            </a:r>
            <a:r>
              <a:rPr lang="en-US" sz="1400" dirty="0" err="1"/>
              <a:t>habr</a:t>
            </a:r>
            <a:r>
              <a:rPr lang="ru-RU" sz="1400" dirty="0"/>
              <a:t>.</a:t>
            </a:r>
            <a:r>
              <a:rPr lang="en-US" sz="1400" dirty="0"/>
              <a:t>com</a:t>
            </a:r>
            <a:r>
              <a:rPr lang="ru-RU" sz="1400" dirty="0"/>
              <a:t>/</a:t>
            </a:r>
            <a:r>
              <a:rPr lang="en-US" sz="1400" dirty="0" err="1"/>
              <a:t>ru</a:t>
            </a:r>
            <a:r>
              <a:rPr lang="ru-RU" sz="1400" dirty="0"/>
              <a:t>/</a:t>
            </a:r>
            <a:r>
              <a:rPr lang="en-US" sz="1400" dirty="0"/>
              <a:t>company</a:t>
            </a:r>
            <a:r>
              <a:rPr lang="ru-RU" sz="1400" dirty="0"/>
              <a:t>/</a:t>
            </a:r>
            <a:r>
              <a:rPr lang="en-US" sz="1400" dirty="0" err="1"/>
              <a:t>skillbox</a:t>
            </a:r>
            <a:r>
              <a:rPr lang="ru-RU" sz="1400" dirty="0"/>
              <a:t>/</a:t>
            </a:r>
            <a:r>
              <a:rPr lang="en-US" sz="1400" dirty="0"/>
              <a:t>blog</a:t>
            </a:r>
            <a:r>
              <a:rPr lang="ru-RU" sz="1400" dirty="0"/>
              <a:t>/648415/</a:t>
            </a:r>
          </a:p>
          <a:p>
            <a:pPr lvl="0"/>
            <a:r>
              <a:rPr lang="ru-RU" sz="1400" dirty="0"/>
              <a:t> История </a:t>
            </a:r>
            <a:r>
              <a:rPr lang="en-US" sz="1400" dirty="0"/>
              <a:t>Python</a:t>
            </a:r>
            <a:r>
              <a:rPr lang="ru-RU" sz="1400" dirty="0"/>
              <a:t> - </a:t>
            </a:r>
            <a:r>
              <a:rPr lang="en-US" sz="1400" dirty="0"/>
              <a:t>https</a:t>
            </a:r>
            <a:r>
              <a:rPr lang="ru-RU" sz="1400" dirty="0"/>
              <a:t>://</a:t>
            </a:r>
            <a:r>
              <a:rPr lang="en-US" sz="1400" dirty="0" err="1"/>
              <a:t>ru</a:t>
            </a:r>
            <a:r>
              <a:rPr lang="ru-RU" sz="1400" dirty="0"/>
              <a:t>.</a:t>
            </a:r>
            <a:r>
              <a:rPr lang="en-US" sz="1400" dirty="0" err="1"/>
              <a:t>wikipedia</a:t>
            </a:r>
            <a:r>
              <a:rPr lang="ru-RU" sz="1400" dirty="0"/>
              <a:t>.</a:t>
            </a:r>
            <a:r>
              <a:rPr lang="en-US" sz="1400" dirty="0"/>
              <a:t>org</a:t>
            </a:r>
            <a:r>
              <a:rPr lang="ru-RU" sz="1400" dirty="0"/>
              <a:t>/</a:t>
            </a:r>
            <a:r>
              <a:rPr lang="en-US" sz="1400" dirty="0"/>
              <a:t>wiki</a:t>
            </a:r>
            <a:r>
              <a:rPr lang="ru-RU" sz="1400" dirty="0"/>
              <a:t>/</a:t>
            </a:r>
            <a:r>
              <a:rPr lang="ru-RU" sz="1400" dirty="0" err="1"/>
              <a:t>История_языка_программирования</a:t>
            </a:r>
            <a:r>
              <a:rPr lang="ru-RU" sz="1400" dirty="0"/>
              <a:t>_</a:t>
            </a:r>
            <a:r>
              <a:rPr lang="en-US" sz="1400" dirty="0"/>
              <a:t>Python</a:t>
            </a:r>
            <a:endParaRPr lang="ru-RU" sz="1400" dirty="0"/>
          </a:p>
          <a:p>
            <a:pPr lvl="0"/>
            <a:r>
              <a:rPr lang="ru-RU" sz="1400" dirty="0"/>
              <a:t> История </a:t>
            </a:r>
            <a:r>
              <a:rPr lang="en-US" sz="1400" dirty="0"/>
              <a:t>C</a:t>
            </a:r>
            <a:r>
              <a:rPr lang="ru-RU" sz="1400" dirty="0"/>
              <a:t> - </a:t>
            </a:r>
            <a:r>
              <a:rPr lang="en-US" sz="1400" dirty="0"/>
              <a:t>https</a:t>
            </a:r>
            <a:r>
              <a:rPr lang="ru-RU" sz="1400" dirty="0"/>
              <a:t>://</a:t>
            </a:r>
            <a:r>
              <a:rPr lang="en-US" sz="1400" dirty="0" err="1"/>
              <a:t>ru</a:t>
            </a:r>
            <a:r>
              <a:rPr lang="ru-RU" sz="1400" dirty="0"/>
              <a:t>.</a:t>
            </a:r>
            <a:r>
              <a:rPr lang="en-US" sz="1400" dirty="0" err="1"/>
              <a:t>wikipedia</a:t>
            </a:r>
            <a:r>
              <a:rPr lang="ru-RU" sz="1400" dirty="0"/>
              <a:t>.</a:t>
            </a:r>
            <a:r>
              <a:rPr lang="en-US" sz="1400" dirty="0"/>
              <a:t>org</a:t>
            </a:r>
            <a:r>
              <a:rPr lang="ru-RU" sz="1400" dirty="0"/>
              <a:t>/</a:t>
            </a:r>
            <a:r>
              <a:rPr lang="en-US" sz="1400" dirty="0"/>
              <a:t>wiki</a:t>
            </a:r>
            <a:r>
              <a:rPr lang="ru-RU" sz="1400" dirty="0"/>
              <a:t>/</a:t>
            </a:r>
            <a:r>
              <a:rPr lang="ru-RU" sz="1400" dirty="0" err="1"/>
              <a:t>История_языка_Си</a:t>
            </a:r>
            <a:endParaRPr lang="ru-RU" sz="1400" dirty="0"/>
          </a:p>
          <a:p>
            <a:pPr lvl="0"/>
            <a:r>
              <a:rPr lang="ru-RU" sz="1400" dirty="0"/>
              <a:t> История </a:t>
            </a:r>
            <a:r>
              <a:rPr lang="en-US" sz="1400" dirty="0"/>
              <a:t>Pascal</a:t>
            </a:r>
            <a:r>
              <a:rPr lang="ru-RU" sz="1400" dirty="0"/>
              <a:t> - </a:t>
            </a:r>
            <a:r>
              <a:rPr lang="en-US" sz="1400" dirty="0"/>
              <a:t>https</a:t>
            </a:r>
            <a:r>
              <a:rPr lang="ru-RU" sz="1400" dirty="0"/>
              <a:t>://</a:t>
            </a:r>
            <a:r>
              <a:rPr lang="en-US" sz="1400" dirty="0"/>
              <a:t>blog</a:t>
            </a:r>
            <a:r>
              <a:rPr lang="ru-RU" sz="1400" dirty="0"/>
              <a:t>.</a:t>
            </a:r>
            <a:r>
              <a:rPr lang="en-US" sz="1400" dirty="0" err="1"/>
              <a:t>skillfactory</a:t>
            </a:r>
            <a:r>
              <a:rPr lang="ru-RU" sz="1400" dirty="0"/>
              <a:t>.</a:t>
            </a:r>
            <a:r>
              <a:rPr lang="en-US" sz="1400" dirty="0" err="1"/>
              <a:t>ru</a:t>
            </a:r>
            <a:r>
              <a:rPr lang="ru-RU" sz="1400" dirty="0"/>
              <a:t>/</a:t>
            </a:r>
            <a:r>
              <a:rPr lang="en-US" sz="1400" dirty="0"/>
              <a:t>glossary</a:t>
            </a:r>
            <a:r>
              <a:rPr lang="ru-RU" sz="1400" dirty="0"/>
              <a:t>/</a:t>
            </a:r>
            <a:r>
              <a:rPr lang="en-US" sz="1400" dirty="0" err="1"/>
              <a:t>pascal</a:t>
            </a:r>
            <a:r>
              <a:rPr lang="ru-RU" sz="1400" dirty="0"/>
              <a:t>/</a:t>
            </a:r>
          </a:p>
          <a:p>
            <a:pPr lvl="0"/>
            <a:r>
              <a:rPr lang="ru-RU" sz="1400" dirty="0"/>
              <a:t> История </a:t>
            </a:r>
            <a:r>
              <a:rPr lang="en-US" sz="1400" dirty="0"/>
              <a:t>JS</a:t>
            </a:r>
            <a:r>
              <a:rPr lang="ru-RU" sz="1400" dirty="0"/>
              <a:t> - </a:t>
            </a:r>
            <a:r>
              <a:rPr lang="en-US" sz="1400" dirty="0"/>
              <a:t>https</a:t>
            </a:r>
            <a:r>
              <a:rPr lang="ru-RU" sz="1400" dirty="0"/>
              <a:t>://</a:t>
            </a:r>
            <a:r>
              <a:rPr lang="en-US" sz="1400" dirty="0" err="1"/>
              <a:t>progkids</a:t>
            </a:r>
            <a:r>
              <a:rPr lang="ru-RU" sz="1400" dirty="0"/>
              <a:t>.</a:t>
            </a:r>
            <a:r>
              <a:rPr lang="en-US" sz="1400" dirty="0"/>
              <a:t>com</a:t>
            </a:r>
            <a:r>
              <a:rPr lang="ru-RU" sz="1400" dirty="0"/>
              <a:t>/</a:t>
            </a:r>
            <a:r>
              <a:rPr lang="en-US" sz="1400" dirty="0"/>
              <a:t>blog</a:t>
            </a:r>
            <a:r>
              <a:rPr lang="ru-RU" sz="1400" dirty="0"/>
              <a:t>/</a:t>
            </a:r>
            <a:r>
              <a:rPr lang="en-US" sz="1400" dirty="0" err="1" smtClean="0"/>
              <a:t>javascript</a:t>
            </a:r>
            <a:endParaRPr lang="ru-RU" sz="1400" dirty="0"/>
          </a:p>
        </p:txBody>
      </p:sp>
    </p:spTree>
    <p:extLst>
      <p:ext uri="{BB962C8B-B14F-4D97-AF65-F5344CB8AC3E}">
        <p14:creationId xmlns:p14="http://schemas.microsoft.com/office/powerpoint/2010/main" val="253441233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Введение</a:t>
            </a:r>
            <a:endParaRPr lang="ru-RU" dirty="0"/>
          </a:p>
        </p:txBody>
      </p:sp>
      <p:sp>
        <p:nvSpPr>
          <p:cNvPr id="3" name="Объект 2"/>
          <p:cNvSpPr>
            <a:spLocks noGrp="1"/>
          </p:cNvSpPr>
          <p:nvPr>
            <p:ph idx="1"/>
          </p:nvPr>
        </p:nvSpPr>
        <p:spPr/>
        <p:txBody>
          <a:bodyPr>
            <a:normAutofit lnSpcReduction="10000"/>
          </a:bodyPr>
          <a:lstStyle/>
          <a:p>
            <a:r>
              <a:rPr lang="ru-RU" dirty="0"/>
              <a:t>Технологии программирования сегодня стали неотъемлемой частью нашей жизни. Они используются в разных сферах, от медицины до науки, и позволяют нам решать сложные задачи с помощью вычислительной техники. Однако, не всегда это было так. Развитие технологий программирования прошло долгий путь, начиная с электромеханических устройств и до современных высокопроизводительных компьютеров и облачных технологий.</a:t>
            </a:r>
          </a:p>
          <a:p>
            <a:r>
              <a:rPr lang="ru-RU" dirty="0"/>
              <a:t>История технологий программирования интересна тем, что каждый этап развития был связан с появлением новых методов программирования и языков программирования. Новые языки программирования облегчали процесс создания программ и позволяли программистам работать на более высоком уровне абстракции. Каждый язык программирования имел свои уникальные особенности, а некоторые языки внесли революционные изменения в области </a:t>
            </a:r>
            <a:r>
              <a:rPr lang="ru-RU" dirty="0" smtClean="0"/>
              <a:t>программирования</a:t>
            </a:r>
            <a:r>
              <a:rPr lang="ru-RU" dirty="0"/>
              <a:t>.</a:t>
            </a:r>
            <a:endParaRPr lang="ru-RU" dirty="0"/>
          </a:p>
        </p:txBody>
      </p:sp>
    </p:spTree>
    <p:extLst>
      <p:ext uri="{BB962C8B-B14F-4D97-AF65-F5344CB8AC3E}">
        <p14:creationId xmlns:p14="http://schemas.microsoft.com/office/powerpoint/2010/main" val="238473865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Введение</a:t>
            </a:r>
            <a:endParaRPr lang="ru-RU" dirty="0"/>
          </a:p>
        </p:txBody>
      </p:sp>
      <p:sp>
        <p:nvSpPr>
          <p:cNvPr id="3" name="Объект 2"/>
          <p:cNvSpPr>
            <a:spLocks noGrp="1"/>
          </p:cNvSpPr>
          <p:nvPr>
            <p:ph idx="1"/>
          </p:nvPr>
        </p:nvSpPr>
        <p:spPr/>
        <p:txBody>
          <a:bodyPr/>
          <a:lstStyle/>
          <a:p>
            <a:r>
              <a:rPr lang="ru-RU" dirty="0" smtClean="0"/>
              <a:t>Методы исследования</a:t>
            </a:r>
          </a:p>
          <a:p>
            <a:pPr marL="0" indent="0">
              <a:buNone/>
            </a:pPr>
            <a:r>
              <a:rPr lang="ru-RU" dirty="0"/>
              <a:t>Я дам разным языкам программирования одинаковую программу, после этого замерю, какой из них быстрее с этим справиться.</a:t>
            </a:r>
          </a:p>
          <a:p>
            <a:r>
              <a:rPr lang="ru-RU" dirty="0" smtClean="0"/>
              <a:t>Актуальность</a:t>
            </a:r>
          </a:p>
          <a:p>
            <a:pPr marL="0" indent="0">
              <a:buNone/>
            </a:pPr>
            <a:r>
              <a:rPr lang="ru-RU" dirty="0"/>
              <a:t>Актуальность данной темы обусловлена тем, что программирование и информационные технологии в настоящее время занимают центральное место в мировой экономике и обществе. С развитием технологий все больше процессов автоматизируются, а программирование становится ключевой профессией для многих людей.</a:t>
            </a:r>
            <a:endParaRPr lang="ru-RU" dirty="0"/>
          </a:p>
        </p:txBody>
      </p:sp>
    </p:spTree>
    <p:extLst>
      <p:ext uri="{BB962C8B-B14F-4D97-AF65-F5344CB8AC3E}">
        <p14:creationId xmlns:p14="http://schemas.microsoft.com/office/powerpoint/2010/main" val="324639848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Введение</a:t>
            </a:r>
            <a:endParaRPr lang="ru-RU" dirty="0"/>
          </a:p>
        </p:txBody>
      </p:sp>
      <p:sp>
        <p:nvSpPr>
          <p:cNvPr id="3" name="Объект 2"/>
          <p:cNvSpPr>
            <a:spLocks noGrp="1"/>
          </p:cNvSpPr>
          <p:nvPr>
            <p:ph idx="1"/>
          </p:nvPr>
        </p:nvSpPr>
        <p:spPr/>
        <p:txBody>
          <a:bodyPr/>
          <a:lstStyle/>
          <a:p>
            <a:r>
              <a:rPr lang="ru-RU" dirty="0" smtClean="0"/>
              <a:t>Цель</a:t>
            </a:r>
          </a:p>
          <a:p>
            <a:pPr marL="0" indent="0">
              <a:buNone/>
            </a:pPr>
            <a:r>
              <a:rPr lang="ru-RU" dirty="0"/>
              <a:t>Конечной целью данного проекта является ознакомление читателя с историей развития технологии программирования, включая ключевые моменты и инновации, которые позволили современным программным приложениям достигать высокой эффективности и функциональности. При этом важным аспектом является понимание влияния технологии программирования на различные сферы человеческой деятельности, а также возможностей, которые она открывает для решения различных задач и проблем</a:t>
            </a:r>
            <a:r>
              <a:rPr lang="ru-RU" dirty="0" smtClean="0"/>
              <a:t>.</a:t>
            </a:r>
            <a:endParaRPr lang="ru-RU" dirty="0"/>
          </a:p>
        </p:txBody>
      </p:sp>
    </p:spTree>
    <p:extLst>
      <p:ext uri="{BB962C8B-B14F-4D97-AF65-F5344CB8AC3E}">
        <p14:creationId xmlns:p14="http://schemas.microsoft.com/office/powerpoint/2010/main" val="56661914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Введение</a:t>
            </a:r>
            <a:endParaRPr lang="ru-RU" dirty="0"/>
          </a:p>
        </p:txBody>
      </p:sp>
      <p:sp>
        <p:nvSpPr>
          <p:cNvPr id="3" name="Объект 2"/>
          <p:cNvSpPr>
            <a:spLocks noGrp="1"/>
          </p:cNvSpPr>
          <p:nvPr>
            <p:ph idx="1"/>
          </p:nvPr>
        </p:nvSpPr>
        <p:spPr/>
        <p:txBody>
          <a:bodyPr>
            <a:normAutofit lnSpcReduction="10000"/>
          </a:bodyPr>
          <a:lstStyle/>
          <a:p>
            <a:r>
              <a:rPr lang="ru-RU" dirty="0" smtClean="0"/>
              <a:t>Задачи</a:t>
            </a:r>
          </a:p>
          <a:p>
            <a:pPr>
              <a:buFont typeface="+mj-lt"/>
              <a:buAutoNum type="arabicParenR"/>
            </a:pPr>
            <a:r>
              <a:rPr lang="ru-RU" dirty="0" smtClean="0"/>
              <a:t>Рассмотреть основные (часто используемые) языки программирования, историю их возникновения и их развитие.</a:t>
            </a:r>
          </a:p>
          <a:p>
            <a:pPr lvl="0">
              <a:buFont typeface="+mj-lt"/>
              <a:buAutoNum type="arabicParenR"/>
            </a:pPr>
            <a:r>
              <a:rPr lang="ru-RU" dirty="0"/>
              <a:t>Проанализировать ключевые моменты и инновации в истории программирования, описать их особенности и влияние на современные технологии.</a:t>
            </a:r>
          </a:p>
          <a:p>
            <a:pPr lvl="0">
              <a:buFont typeface="+mj-lt"/>
              <a:buAutoNum type="arabicParenR"/>
            </a:pPr>
            <a:r>
              <a:rPr lang="ru-RU" dirty="0"/>
              <a:t>Описать, какие задачи и проблемы можно решать с помощью технологий программирования, и какие возможности они открывают для различных сфер деятельности.</a:t>
            </a:r>
          </a:p>
          <a:p>
            <a:pPr lvl="0">
              <a:buFont typeface="+mj-lt"/>
              <a:buAutoNum type="arabicParenR"/>
            </a:pPr>
            <a:r>
              <a:rPr lang="ru-RU" dirty="0"/>
              <a:t>Сравнить языки программирования в различных тестах на время.</a:t>
            </a:r>
          </a:p>
          <a:p>
            <a:pPr lvl="0">
              <a:buFont typeface="+mj-lt"/>
              <a:buAutoNum type="arabicParenR"/>
            </a:pPr>
            <a:r>
              <a:rPr lang="ru-RU" dirty="0"/>
              <a:t>Узнать, какие из языков программирования наиболее востребованы на данный момент</a:t>
            </a:r>
            <a:r>
              <a:rPr lang="ru-RU" dirty="0" smtClean="0"/>
              <a:t>.</a:t>
            </a:r>
            <a:endParaRPr lang="ru-RU" dirty="0"/>
          </a:p>
        </p:txBody>
      </p:sp>
    </p:spTree>
    <p:extLst>
      <p:ext uri="{BB962C8B-B14F-4D97-AF65-F5344CB8AC3E}">
        <p14:creationId xmlns:p14="http://schemas.microsoft.com/office/powerpoint/2010/main" val="152891019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Введение</a:t>
            </a:r>
            <a:endParaRPr lang="ru-RU" dirty="0"/>
          </a:p>
        </p:txBody>
      </p:sp>
      <p:sp>
        <p:nvSpPr>
          <p:cNvPr id="3" name="Объект 2"/>
          <p:cNvSpPr>
            <a:spLocks noGrp="1"/>
          </p:cNvSpPr>
          <p:nvPr>
            <p:ph idx="1"/>
          </p:nvPr>
        </p:nvSpPr>
        <p:spPr/>
        <p:txBody>
          <a:bodyPr/>
          <a:lstStyle/>
          <a:p>
            <a:r>
              <a:rPr lang="ru-RU" dirty="0" smtClean="0"/>
              <a:t>Гипотеза</a:t>
            </a:r>
          </a:p>
          <a:p>
            <a:pPr marL="0" indent="0">
              <a:buNone/>
            </a:pPr>
            <a:r>
              <a:rPr lang="ru-RU" dirty="0" smtClean="0"/>
              <a:t>Я </a:t>
            </a:r>
            <a:r>
              <a:rPr lang="ru-RU" dirty="0"/>
              <a:t>считаю, что различные языки будут иметь разное время в разных тестах, причём в каких-то аспектах, некоторые будут быстрее, а каких-то – медленнее.</a:t>
            </a:r>
          </a:p>
          <a:p>
            <a:pPr marL="0" indent="0">
              <a:buNone/>
            </a:pPr>
            <a:endParaRPr lang="ru-RU" dirty="0"/>
          </a:p>
        </p:txBody>
      </p:sp>
    </p:spTree>
    <p:extLst>
      <p:ext uri="{BB962C8B-B14F-4D97-AF65-F5344CB8AC3E}">
        <p14:creationId xmlns:p14="http://schemas.microsoft.com/office/powerpoint/2010/main" val="255606857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Теория</a:t>
            </a:r>
            <a:endParaRPr lang="ru-RU" dirty="0"/>
          </a:p>
        </p:txBody>
      </p:sp>
      <p:sp>
        <p:nvSpPr>
          <p:cNvPr id="3" name="Объект 2"/>
          <p:cNvSpPr>
            <a:spLocks noGrp="1"/>
          </p:cNvSpPr>
          <p:nvPr>
            <p:ph idx="1"/>
          </p:nvPr>
        </p:nvSpPr>
        <p:spPr/>
        <p:txBody>
          <a:bodyPr>
            <a:normAutofit fontScale="92500" lnSpcReduction="20000"/>
          </a:bodyPr>
          <a:lstStyle/>
          <a:p>
            <a:r>
              <a:rPr lang="ru-RU" dirty="0" smtClean="0"/>
              <a:t>Глава 1. Истоки программирования.</a:t>
            </a:r>
          </a:p>
          <a:p>
            <a:r>
              <a:rPr lang="ru-RU" dirty="0" smtClean="0"/>
              <a:t>Первые </a:t>
            </a:r>
            <a:r>
              <a:rPr lang="ru-RU" dirty="0"/>
              <a:t>формы "программирования" возникли задолго до появления первых компьютеров и электронных устройств. Некоторые ученые считают, что первыми "компьютерами" были абаки, которые использовались для выполнения простых арифметических операций еще в античные времена.</a:t>
            </a:r>
          </a:p>
          <a:p>
            <a:r>
              <a:rPr lang="ru-RU" dirty="0"/>
              <a:t>Однако, первые механические устройства для решения математических задач были созданы в XVII веке. К примеру, в 1642 году французский ученый </a:t>
            </a:r>
            <a:r>
              <a:rPr lang="ru-RU" dirty="0" err="1"/>
              <a:t>Блез</a:t>
            </a:r>
            <a:r>
              <a:rPr lang="ru-RU" dirty="0"/>
              <a:t> Паскаль создал механический калькулятор, который можно было использовать для сложения, вычитания, умножения и деления.</a:t>
            </a:r>
          </a:p>
          <a:p>
            <a:r>
              <a:rPr lang="ru-RU" dirty="0"/>
              <a:t>Другим важным механическим устройством была аналитическая машина Чарльза Бэббиджа, которую он разрабатывал в течение нескольких десятилетий в начале XIX века. Эта машина была задумана как устройство для автоматического выполнения математических операций на основе заданных инструкций. Все программы для аналитической машины Бэббиджа должны были быть записаны на перфокартах.</a:t>
            </a:r>
          </a:p>
        </p:txBody>
      </p:sp>
    </p:spTree>
    <p:extLst>
      <p:ext uri="{BB962C8B-B14F-4D97-AF65-F5344CB8AC3E}">
        <p14:creationId xmlns:p14="http://schemas.microsoft.com/office/powerpoint/2010/main" val="397364057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Теория</a:t>
            </a:r>
            <a:endParaRPr lang="ru-RU" dirty="0"/>
          </a:p>
        </p:txBody>
      </p:sp>
      <p:sp>
        <p:nvSpPr>
          <p:cNvPr id="3" name="Объект 2"/>
          <p:cNvSpPr>
            <a:spLocks noGrp="1"/>
          </p:cNvSpPr>
          <p:nvPr>
            <p:ph idx="1"/>
          </p:nvPr>
        </p:nvSpPr>
        <p:spPr/>
        <p:txBody>
          <a:bodyPr>
            <a:normAutofit fontScale="85000" lnSpcReduction="20000"/>
          </a:bodyPr>
          <a:lstStyle/>
          <a:p>
            <a:r>
              <a:rPr lang="ru-RU" b="1" u="sng" dirty="0"/>
              <a:t>1.1 Появление электронных компьютеров</a:t>
            </a:r>
            <a:endParaRPr lang="ru-RU" dirty="0"/>
          </a:p>
          <a:p>
            <a:r>
              <a:rPr lang="ru-RU" dirty="0"/>
              <a:t>в развитии электронных компьютеров были:</a:t>
            </a:r>
          </a:p>
          <a:p>
            <a:r>
              <a:rPr lang="ru-RU" b="1" dirty="0" smtClean="0"/>
              <a:t>1937 </a:t>
            </a:r>
            <a:r>
              <a:rPr lang="ru-RU" b="1" dirty="0"/>
              <a:t>год</a:t>
            </a:r>
            <a:r>
              <a:rPr lang="ru-RU" dirty="0"/>
              <a:t> - Алан Тьюринг предложил концепцию универсальной машины Тьюринга, которая могла бы эмулировать работу любой другой машины,</a:t>
            </a:r>
          </a:p>
          <a:p>
            <a:r>
              <a:rPr lang="ru-RU" b="1" dirty="0" smtClean="0"/>
              <a:t>1941 </a:t>
            </a:r>
            <a:r>
              <a:rPr lang="ru-RU" b="1" dirty="0"/>
              <a:t>год</a:t>
            </a:r>
            <a:r>
              <a:rPr lang="ru-RU" dirty="0"/>
              <a:t> - Конрад </a:t>
            </a:r>
            <a:r>
              <a:rPr lang="ru-RU" dirty="0" err="1"/>
              <a:t>Цузе</a:t>
            </a:r>
            <a:r>
              <a:rPr lang="ru-RU" dirty="0"/>
              <a:t> предложил концепцию программируемой электронной машины, но из-за Второй мировой войны, его проект не был реализован.</a:t>
            </a:r>
          </a:p>
          <a:p>
            <a:r>
              <a:rPr lang="ru-RU" b="1" dirty="0" smtClean="0"/>
              <a:t>1944 </a:t>
            </a:r>
            <a:r>
              <a:rPr lang="ru-RU" b="1" dirty="0"/>
              <a:t>год</a:t>
            </a:r>
            <a:r>
              <a:rPr lang="ru-RU" dirty="0"/>
              <a:t> - </a:t>
            </a:r>
            <a:r>
              <a:rPr lang="ru-RU" dirty="0" err="1"/>
              <a:t>Говард</a:t>
            </a:r>
            <a:r>
              <a:rPr lang="ru-RU" dirty="0"/>
              <a:t> </a:t>
            </a:r>
            <a:r>
              <a:rPr lang="ru-RU" dirty="0" err="1"/>
              <a:t>Эйкен</a:t>
            </a:r>
            <a:r>
              <a:rPr lang="ru-RU" dirty="0"/>
              <a:t> и его команда в Гарвардском университете создали </a:t>
            </a:r>
            <a:r>
              <a:rPr lang="ru-RU" dirty="0" err="1"/>
              <a:t>Mark</a:t>
            </a:r>
            <a:r>
              <a:rPr lang="ru-RU" dirty="0"/>
              <a:t> I, </a:t>
            </a:r>
            <a:r>
              <a:rPr lang="ru-RU" dirty="0" smtClean="0"/>
              <a:t>первый </a:t>
            </a:r>
            <a:r>
              <a:rPr lang="ru-RU" dirty="0"/>
              <a:t>электронный компьютер в США. Он использовался для расчетов по баллистическим траекториям.</a:t>
            </a:r>
          </a:p>
          <a:p>
            <a:r>
              <a:rPr lang="ru-RU" b="1" dirty="0" smtClean="0"/>
              <a:t>1946</a:t>
            </a:r>
            <a:r>
              <a:rPr lang="ru-RU" dirty="0" smtClean="0"/>
              <a:t> </a:t>
            </a:r>
            <a:r>
              <a:rPr lang="ru-RU" dirty="0"/>
              <a:t>год - Джон фон Нейман представил модель компьютера, в которой программа хранилась в том же виде, что и данные. Это было революционным новшеством, позволяющим создавать более гибкие и универсальные компьютеры.</a:t>
            </a:r>
          </a:p>
          <a:p>
            <a:r>
              <a:rPr lang="ru-RU" b="1" dirty="0"/>
              <a:t>1951</a:t>
            </a:r>
            <a:r>
              <a:rPr lang="ru-RU" dirty="0"/>
              <a:t> год - Грейс Хоппер разработала первый компилятор, который преобразовывал код на высокоуровневом языке в машинный код. Это значительно ускорило процесс программирования и сделало его более </a:t>
            </a:r>
            <a:r>
              <a:rPr lang="ru-RU" dirty="0" smtClean="0"/>
              <a:t>доступным.</a:t>
            </a:r>
          </a:p>
        </p:txBody>
      </p:sp>
    </p:spTree>
    <p:extLst>
      <p:ext uri="{BB962C8B-B14F-4D97-AF65-F5344CB8AC3E}">
        <p14:creationId xmlns:p14="http://schemas.microsoft.com/office/powerpoint/2010/main" val="3904399543"/>
      </p:ext>
    </p:extLst>
  </p:cSld>
  <p:clrMapOvr>
    <a:masterClrMapping/>
  </p:clrMapOvr>
  <p:timing>
    <p:tnLst>
      <p:par>
        <p:cTn id="1" dur="indefinite" restart="never" nodeType="tmRoot"/>
      </p:par>
    </p:tnLst>
  </p:timing>
</p:sld>
</file>

<file path=ppt/theme/theme1.xml><?xml version="1.0" encoding="utf-8"?>
<a:theme xmlns:a="http://schemas.openxmlformats.org/drawingml/2006/main" name="Аспект">
  <a:themeElements>
    <a:clrScheme name="Аспект">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Аспект">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Аспект">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docProps/app.xml><?xml version="1.0" encoding="utf-8"?>
<Properties xmlns="http://schemas.openxmlformats.org/officeDocument/2006/extended-properties" xmlns:vt="http://schemas.openxmlformats.org/officeDocument/2006/docPropsVTypes">
  <Template>Facet</Template>
  <TotalTime>139</TotalTime>
  <Words>3449</Words>
  <Application>Microsoft Office PowerPoint</Application>
  <PresentationFormat>Широкоэкранный</PresentationFormat>
  <Paragraphs>170</Paragraphs>
  <Slides>26</Slides>
  <Notes>0</Notes>
  <HiddenSlides>0</HiddenSlides>
  <MMClips>0</MMClips>
  <ScaleCrop>false</ScaleCrop>
  <HeadingPairs>
    <vt:vector size="6" baseType="variant">
      <vt:variant>
        <vt:lpstr>Использованные шрифты</vt:lpstr>
      </vt:variant>
      <vt:variant>
        <vt:i4>3</vt:i4>
      </vt:variant>
      <vt:variant>
        <vt:lpstr>Тема</vt:lpstr>
      </vt:variant>
      <vt:variant>
        <vt:i4>1</vt:i4>
      </vt:variant>
      <vt:variant>
        <vt:lpstr>Заголовки слайдов</vt:lpstr>
      </vt:variant>
      <vt:variant>
        <vt:i4>26</vt:i4>
      </vt:variant>
    </vt:vector>
  </HeadingPairs>
  <TitlesOfParts>
    <vt:vector size="30" baseType="lpstr">
      <vt:lpstr>Arial</vt:lpstr>
      <vt:lpstr>Trebuchet MS</vt:lpstr>
      <vt:lpstr>Wingdings 3</vt:lpstr>
      <vt:lpstr>Аспект</vt:lpstr>
      <vt:lpstr>Проект «История технологии программирования»</vt:lpstr>
      <vt:lpstr>Содержание</vt:lpstr>
      <vt:lpstr>Введение</vt:lpstr>
      <vt:lpstr>Введение</vt:lpstr>
      <vt:lpstr>Введение</vt:lpstr>
      <vt:lpstr>Введение</vt:lpstr>
      <vt:lpstr>Введение</vt:lpstr>
      <vt:lpstr>Теория</vt:lpstr>
      <vt:lpstr>Теория</vt:lpstr>
      <vt:lpstr>Теория</vt:lpstr>
      <vt:lpstr>Теория</vt:lpstr>
      <vt:lpstr>Теория</vt:lpstr>
      <vt:lpstr>Теория</vt:lpstr>
      <vt:lpstr>Теория</vt:lpstr>
      <vt:lpstr>Практика</vt:lpstr>
      <vt:lpstr>Практика</vt:lpstr>
      <vt:lpstr>Практика</vt:lpstr>
      <vt:lpstr>Практика</vt:lpstr>
      <vt:lpstr>Практика</vt:lpstr>
      <vt:lpstr>Практика</vt:lpstr>
      <vt:lpstr>Практика</vt:lpstr>
      <vt:lpstr>Практика</vt:lpstr>
      <vt:lpstr>Тестирование на время</vt:lpstr>
      <vt:lpstr>Тестирование на время</vt:lpstr>
      <vt:lpstr>Заключение</vt:lpstr>
      <vt:lpstr>Используемая литература</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User Windows</dc:creator>
  <cp:lastModifiedBy>User Windows</cp:lastModifiedBy>
  <cp:revision>91</cp:revision>
  <dcterms:created xsi:type="dcterms:W3CDTF">2023-03-15T15:13:00Z</dcterms:created>
  <dcterms:modified xsi:type="dcterms:W3CDTF">2023-03-15T17:32:08Z</dcterms:modified>
</cp:coreProperties>
</file>